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54" r:id="rId2"/>
    <p:sldId id="433" r:id="rId3"/>
    <p:sldId id="430" r:id="rId4"/>
    <p:sldId id="437" r:id="rId5"/>
    <p:sldId id="432" r:id="rId6"/>
    <p:sldId id="438" r:id="rId7"/>
    <p:sldId id="441" r:id="rId8"/>
    <p:sldId id="434" r:id="rId9"/>
    <p:sldId id="443" r:id="rId10"/>
    <p:sldId id="439" r:id="rId11"/>
    <p:sldId id="442" r:id="rId12"/>
    <p:sldId id="444" r:id="rId13"/>
    <p:sldId id="445" r:id="rId14"/>
    <p:sldId id="446" r:id="rId1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F9C35"/>
    <a:srgbClr val="34B233"/>
    <a:srgbClr val="000000"/>
    <a:srgbClr val="292929"/>
    <a:srgbClr val="D5D2CA"/>
    <a:srgbClr val="00517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169" autoAdjust="0"/>
    <p:restoredTop sz="66833" autoAdjust="0"/>
  </p:normalViewPr>
  <p:slideViewPr>
    <p:cSldViewPr snapToGrid="0">
      <p:cViewPr>
        <p:scale>
          <a:sx n="60" d="100"/>
          <a:sy n="60" d="100"/>
        </p:scale>
        <p:origin x="-2606" y="-58"/>
      </p:cViewPr>
      <p:guideLst>
        <p:guide orient="horz" pos="1219"/>
        <p:guide orient="horz" pos="147"/>
        <p:guide orient="horz"/>
        <p:guide orient="horz" pos="3756"/>
        <p:guide pos="339"/>
        <p:guide pos="5633"/>
      </p:guideLst>
    </p:cSldViewPr>
  </p:slideViewPr>
  <p:notesTextViewPr>
    <p:cViewPr>
      <p:scale>
        <a:sx n="122" d="100"/>
        <a:sy n="122" d="100"/>
      </p:scale>
      <p:origin x="0" y="0"/>
    </p:cViewPr>
  </p:notesTextViewPr>
  <p:sorterViewPr>
    <p:cViewPr>
      <p:scale>
        <a:sx n="100" d="100"/>
        <a:sy n="100" d="100"/>
      </p:scale>
      <p:origin x="0" y="0"/>
    </p:cViewPr>
  </p:sorterViewPr>
  <p:notesViewPr>
    <p:cSldViewPr snapToGrid="0">
      <p:cViewPr varScale="1">
        <p:scale>
          <a:sx n="98" d="100"/>
          <a:sy n="98" d="100"/>
        </p:scale>
        <p:origin x="-35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56C34F3-4E32-4473-9BB8-4D61D80474F8}" type="datetimeFigureOut">
              <a:rPr lang="nl-NL"/>
              <a:pPr>
                <a:defRPr/>
              </a:pPr>
              <a:t>1-7-2015</a:t>
            </a:fld>
            <a:endParaRPr lang="es-ES"/>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C3FB661-D8C0-45AE-8CCE-6C810CC936D0}" type="slidenum">
              <a:rPr lang="nl-NL"/>
              <a:pPr>
                <a:defRPr/>
              </a:pPr>
              <a:t>‹Nº›</a:t>
            </a:fld>
            <a:endParaRPr lang="es-ES"/>
          </a:p>
        </p:txBody>
      </p:sp>
    </p:spTree>
    <p:extLst>
      <p:ext uri="{BB962C8B-B14F-4D97-AF65-F5344CB8AC3E}">
        <p14:creationId xmlns:p14="http://schemas.microsoft.com/office/powerpoint/2010/main" val="263407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ECB4972-41B6-4A14-AAA6-9C66D2AD92B4}" type="datetimeFigureOut">
              <a:rPr lang="en-GB"/>
              <a:pPr>
                <a:defRPr/>
              </a:pPr>
              <a:t>01/07/2015</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41F3CB1-D075-420F-AB80-C315EF4EF379}" type="slidenum">
              <a:rPr lang="en-GB"/>
              <a:pPr>
                <a:defRPr/>
              </a:pPr>
              <a:t>‹Nº›</a:t>
            </a:fld>
            <a:endParaRPr lang="es-ES"/>
          </a:p>
        </p:txBody>
      </p:sp>
    </p:spTree>
    <p:extLst>
      <p:ext uri="{BB962C8B-B14F-4D97-AF65-F5344CB8AC3E}">
        <p14:creationId xmlns:p14="http://schemas.microsoft.com/office/powerpoint/2010/main" val="3628353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a:buFontTx/>
              <a:buChar char="-"/>
              <a:defRPr/>
            </a:pPr>
            <a:r>
              <a:rPr lang="es-AR" noProof="0" dirty="0" smtClean="0"/>
              <a:t>En las próximas diapositivas se presentan tres ejemplos de países con</a:t>
            </a:r>
            <a:r>
              <a:rPr lang="es-AR" baseline="0" noProof="0" dirty="0" smtClean="0"/>
              <a:t> el fin de</a:t>
            </a:r>
            <a:r>
              <a:rPr lang="es-AR" noProof="0" dirty="0" smtClean="0"/>
              <a:t> ilustrar algunos enfoques seleccionados para la implementación práctica del seguimiento de la cubierta forestal en los países tropicales.</a:t>
            </a:r>
          </a:p>
          <a:p>
            <a:pPr marL="0" indent="0">
              <a:buFontTx/>
              <a:buNone/>
              <a:defRPr/>
            </a:pPr>
            <a:endParaRPr lang="es-AR" noProof="0" dirty="0" smtClean="0"/>
          </a:p>
          <a:p>
            <a:pPr marL="171450" indent="-171450">
              <a:buFontTx/>
              <a:buChar char="-"/>
              <a:defRPr/>
            </a:pPr>
            <a:r>
              <a:rPr lang="es-AR" noProof="0" dirty="0" smtClean="0"/>
              <a:t>Los ejemplos se seleccionan intencionalmente para incluir diferentes clases de enfoques a fin de resaltar la diversas posibilidades que existen en la implementación práctica del seguimiento de la cubierta forestal a nivel nacional.</a:t>
            </a:r>
          </a:p>
          <a:p>
            <a:pPr marL="0" indent="0">
              <a:buFontTx/>
              <a:buNone/>
              <a:defRPr/>
            </a:pPr>
            <a:endParaRPr lang="es-AR" noProof="0" dirty="0" smtClean="0"/>
          </a:p>
          <a:p>
            <a:pPr marL="171450" indent="-171450">
              <a:buFontTx/>
              <a:buChar char="-"/>
              <a:defRPr/>
            </a:pPr>
            <a:r>
              <a:rPr lang="es-AR" noProof="0" dirty="0" smtClean="0"/>
              <a:t>Se destacan tres enfoques implementados a nivel nacional/regional: </a:t>
            </a:r>
          </a:p>
          <a:p>
            <a:pPr>
              <a:defRPr/>
            </a:pPr>
            <a:r>
              <a:rPr lang="es-AR" noProof="0" dirty="0" smtClean="0"/>
              <a:t>	1) El sistema de vigilancia forestal brasileño denominado PRODES, que genera estimaciones anuales completas de la deforestación en la Amazonía</a:t>
            </a:r>
            <a:r>
              <a:rPr lang="es-AR" baseline="0" noProof="0" dirty="0" smtClean="0"/>
              <a:t> </a:t>
            </a:r>
            <a:r>
              <a:rPr lang="es-AR" noProof="0" dirty="0" smtClean="0"/>
              <a:t>legal.</a:t>
            </a:r>
          </a:p>
          <a:p>
            <a:pPr>
              <a:defRPr/>
            </a:pPr>
            <a:r>
              <a:rPr lang="es-AR" noProof="0" dirty="0" smtClean="0"/>
              <a:t>	2) La evaluación semestral nacional de la cubierta forestal de India, que genera</a:t>
            </a:r>
            <a:r>
              <a:rPr lang="es-AR" baseline="0" noProof="0" dirty="0" smtClean="0"/>
              <a:t> </a:t>
            </a:r>
            <a:r>
              <a:rPr lang="es-AR" noProof="0" dirty="0" smtClean="0"/>
              <a:t>mapas semestrales de la cubierta forestal y de deforestación.</a:t>
            </a:r>
          </a:p>
          <a:p>
            <a:pPr>
              <a:defRPr/>
            </a:pPr>
            <a:r>
              <a:rPr lang="es-AR" noProof="0" dirty="0" smtClean="0"/>
              <a:t> 	3) Un ejemplo del enfoque de seguimiento de la deforestación a nivel regional basado en el muestreo del</a:t>
            </a:r>
            <a:r>
              <a:rPr lang="es-AR" baseline="0" noProof="0" dirty="0" smtClean="0"/>
              <a:t> </a:t>
            </a:r>
            <a:r>
              <a:rPr lang="es-AR" noProof="0" dirty="0" smtClean="0"/>
              <a:t>CCI y la FAO en la cuenca del Congo en África.</a:t>
            </a:r>
          </a:p>
          <a:p>
            <a:pPr>
              <a:defRPr/>
            </a:pPr>
            <a:endParaRPr lang="es-AR" noProof="0" dirty="0" smtClean="0"/>
          </a:p>
          <a:p>
            <a:pPr>
              <a:defRPr/>
            </a:pPr>
            <a:r>
              <a:rPr lang="es-AR" sz="1200" kern="1200" noProof="0" dirty="0" smtClean="0">
                <a:solidFill>
                  <a:schemeClr val="tx1"/>
                </a:solidFill>
                <a:effectLst/>
                <a:latin typeface="+mn-lt"/>
              </a:rPr>
              <a:t>Fuentes generales:</a:t>
            </a:r>
          </a:p>
          <a:p>
            <a:pPr marL="0" indent="0">
              <a:buFontTx/>
              <a:buNone/>
              <a:defRPr/>
            </a:pPr>
            <a:r>
              <a:rPr lang="es-AR" sz="1200" kern="1200" noProof="0" dirty="0" err="1" smtClean="0">
                <a:solidFill>
                  <a:schemeClr val="tx1"/>
                </a:solidFill>
                <a:effectLst/>
                <a:latin typeface="+mn-lt"/>
              </a:rPr>
              <a:t>Achard</a:t>
            </a:r>
            <a:r>
              <a:rPr lang="es-AR" sz="1200" kern="1200" noProof="0" dirty="0" smtClean="0">
                <a:solidFill>
                  <a:schemeClr val="tx1"/>
                </a:solidFill>
                <a:effectLst/>
                <a:latin typeface="+mn-lt"/>
              </a:rPr>
              <a:t> y otros (2014); </a:t>
            </a:r>
          </a:p>
          <a:p>
            <a:pPr marL="0" indent="0">
              <a:buFontTx/>
              <a:buNone/>
              <a:defRPr/>
            </a:pPr>
            <a:r>
              <a:rPr lang="es-AR" sz="1200" kern="1200" noProof="0" dirty="0" smtClean="0">
                <a:solidFill>
                  <a:schemeClr val="tx1"/>
                </a:solidFill>
                <a:effectLst/>
                <a:latin typeface="+mn-lt"/>
              </a:rPr>
              <a:t>Eva y otros, 2010;</a:t>
            </a:r>
          </a:p>
          <a:p>
            <a:pPr marL="0" indent="0">
              <a:buFontTx/>
              <a:buNone/>
              <a:defRPr/>
            </a:pPr>
            <a:r>
              <a:rPr lang="es-AR" sz="1200" kern="1200" noProof="0" dirty="0" smtClean="0">
                <a:solidFill>
                  <a:schemeClr val="tx1"/>
                </a:solidFill>
                <a:effectLst/>
                <a:latin typeface="+mn-lt"/>
              </a:rPr>
              <a:t>Gobierno de Brasil, 2014. </a:t>
            </a:r>
            <a:endParaRPr lang="es-AR" noProof="0" dirty="0" smtClean="0"/>
          </a:p>
          <a:p>
            <a:pPr>
              <a:defRPr/>
            </a:pPr>
            <a:endParaRPr lang="es-AR" noProof="0" dirty="0"/>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474EFF-133A-47FD-89F6-CD77EB8FCC68}" type="slidenum">
              <a:rPr lang="en-GB" smtClean="0"/>
              <a:pPr/>
              <a:t>2</a:t>
            </a:fld>
            <a:endParaRPr lang="es-ES" smtClean="0"/>
          </a:p>
        </p:txBody>
      </p:sp>
    </p:spTree>
    <p:extLst>
      <p:ext uri="{BB962C8B-B14F-4D97-AF65-F5344CB8AC3E}">
        <p14:creationId xmlns:p14="http://schemas.microsoft.com/office/powerpoint/2010/main" val="13606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s-AR" noProof="0" dirty="0" smtClean="0"/>
              <a:t>El Amazonas brasileño cubre un área de aproximadamente 5</a:t>
            </a:r>
            <a:r>
              <a:rPr lang="es-AR" sz="1200" kern="1200" noProof="0" dirty="0" smtClean="0">
                <a:solidFill>
                  <a:schemeClr val="tx1"/>
                </a:solidFill>
                <a:effectLst/>
                <a:latin typeface="+mn-lt"/>
                <a:ea typeface="+mn-ea"/>
                <a:cs typeface="+mn-cs"/>
              </a:rPr>
              <a:t> </a:t>
            </a:r>
            <a:r>
              <a:rPr lang="es-AR" noProof="0" dirty="0" smtClean="0"/>
              <a:t>millones de km</a:t>
            </a:r>
            <a:r>
              <a:rPr lang="es-AR" baseline="30000" noProof="0" dirty="0" smtClean="0"/>
              <a:t>2</a:t>
            </a:r>
            <a:r>
              <a:rPr lang="es-AR" noProof="0" dirty="0" smtClean="0"/>
              <a:t>, lo suficientemente grande para cubrir toda Europa occidental. Alrededor de 4</a:t>
            </a:r>
            <a:r>
              <a:rPr lang="es-AR" sz="1200" kern="1200" noProof="0" dirty="0" smtClean="0">
                <a:solidFill>
                  <a:schemeClr val="tx1"/>
                </a:solidFill>
                <a:effectLst/>
                <a:latin typeface="+mn-lt"/>
                <a:ea typeface="+mn-ea"/>
                <a:cs typeface="+mn-cs"/>
              </a:rPr>
              <a:t> </a:t>
            </a:r>
            <a:r>
              <a:rPr lang="es-AR" noProof="0" dirty="0" smtClean="0"/>
              <a:t>millones de km</a:t>
            </a:r>
            <a:r>
              <a:rPr lang="es-AR" baseline="30000" noProof="0" dirty="0" smtClean="0"/>
              <a:t>2</a:t>
            </a:r>
            <a:r>
              <a:rPr lang="es-AR" noProof="0" dirty="0" smtClean="0"/>
              <a:t> del Amazonas brasileño están cubiertos por bosques. El Gobierno de Brasil decidió generar estimaciones periódicas del alcance y la tasa de deforestación bruta en el Amazonas. Esta tarea nunca podría llevarse a cabo sin el uso de tecnología espacial.</a:t>
            </a:r>
          </a:p>
          <a:p>
            <a:pPr marL="0" indent="0">
              <a:buFontTx/>
              <a:buNone/>
            </a:pPr>
            <a:endParaRPr lang="es-AR" noProof="0" dirty="0" smtClean="0"/>
          </a:p>
          <a:p>
            <a:pPr marL="171450" indent="-171450">
              <a:buFontTx/>
              <a:buChar char="-"/>
            </a:pPr>
            <a:r>
              <a:rPr lang="es-AR" sz="1200" kern="1200" noProof="0" dirty="0" smtClean="0">
                <a:solidFill>
                  <a:schemeClr val="tx1"/>
                </a:solidFill>
                <a:effectLst/>
                <a:latin typeface="+mn-lt"/>
              </a:rPr>
              <a:t>El Instituto Nacional de Investigación Espacial</a:t>
            </a:r>
            <a:r>
              <a:rPr lang="es-AR" sz="1200" kern="1200" baseline="0" noProof="0" dirty="0" smtClean="0">
                <a:solidFill>
                  <a:schemeClr val="tx1"/>
                </a:solidFill>
                <a:effectLst/>
                <a:latin typeface="+mn-lt"/>
              </a:rPr>
              <a:t> (</a:t>
            </a:r>
            <a:r>
              <a:rPr lang="es-AR" sz="1200" kern="1200" noProof="0" dirty="0" smtClean="0">
                <a:solidFill>
                  <a:schemeClr val="tx1"/>
                </a:solidFill>
                <a:effectLst/>
                <a:latin typeface="+mn-lt"/>
              </a:rPr>
              <a:t>INPE) de Brasil elabora estimaciones anuales de la deforestación en el Amazonas legal a partir de un programa nacional de seguimiento anual completo denominado PRODES. La primera evaluación completa del INPE se llevó a cabo en 1978 con imágenes de Landsat MSS. Desde 1988 se realizan evaluaciones anuales. Para cada evaluación, se obtuvieron hasta 220 imágenes satelitales de Landsat alrededor de agosto. Los resultados del análisis de las imágenes satelitales se publican cada año. También están a disposición del público los resultados espacialmente explícitos del análisis. (Consulte http://www.obt.inpe.br/prodes/).</a:t>
            </a:r>
          </a:p>
          <a:p>
            <a:pPr marL="0" indent="0">
              <a:buFontTx/>
              <a:buNone/>
            </a:pPr>
            <a:endParaRPr lang="es-AR" sz="1200" kern="1200" noProof="0" dirty="0" smtClean="0">
              <a:solidFill>
                <a:schemeClr val="tx1"/>
              </a:solidFill>
              <a:effectLst/>
              <a:latin typeface="+mn-lt"/>
              <a:ea typeface="+mn-ea"/>
              <a:cs typeface="+mn-cs"/>
            </a:endParaRPr>
          </a:p>
          <a:p>
            <a:pPr marL="171450" indent="-171450">
              <a:buFontTx/>
              <a:buChar char="-"/>
            </a:pPr>
            <a:r>
              <a:rPr lang="es-AR" sz="1200" kern="1200" noProof="0" dirty="0" smtClean="0">
                <a:solidFill>
                  <a:schemeClr val="tx1"/>
                </a:solidFill>
                <a:effectLst/>
                <a:latin typeface="+mn-lt"/>
              </a:rPr>
              <a:t>Para obtener mejores detalles y beneficiarse de las condiciones de clima seco del verano para obtener imágenes satelitales sin nubes, la interpretación se lleva a cabo una vez al año a partir de agosto y la publicación de estimaciones preliminares (basadas en áreas críticas) se prevé para diciembre de ese mismo año. Los resultados finales se publican en algún momento del año siguiente. </a:t>
            </a:r>
          </a:p>
          <a:p>
            <a:pPr marL="0" indent="0">
              <a:buFontTx/>
              <a:buNone/>
            </a:pPr>
            <a:endParaRPr lang="es-AR" sz="1200" kern="1200" noProof="0" dirty="0" smtClean="0">
              <a:solidFill>
                <a:schemeClr val="tx1"/>
              </a:solidFill>
              <a:effectLst/>
              <a:latin typeface="+mn-lt"/>
              <a:ea typeface="+mn-ea"/>
              <a:cs typeface="+mn-cs"/>
            </a:endParaRPr>
          </a:p>
          <a:p>
            <a:pPr marL="171450" indent="-171450">
              <a:buFontTx/>
              <a:buChar char="-"/>
            </a:pPr>
            <a:r>
              <a:rPr lang="es-AR" sz="1200" kern="1200" noProof="0" dirty="0" smtClean="0">
                <a:solidFill>
                  <a:schemeClr val="tx1"/>
                </a:solidFill>
                <a:effectLst/>
                <a:latin typeface="+mn-lt"/>
              </a:rPr>
              <a:t>El PRODES también proporciona la distribución espacial de áreas críticas (en términos de deforestación) en el Amazonas. Por ejemplo, para el período comprendido entre el 1 de agosto de 2007 y el 1 de agosto de 2008, más del 90</a:t>
            </a:r>
            <a:r>
              <a:rPr lang="es-AR" sz="1200" kern="1200" noProof="0" dirty="0" smtClean="0">
                <a:solidFill>
                  <a:schemeClr val="tx1"/>
                </a:solidFill>
                <a:effectLst/>
                <a:latin typeface="+mn-lt"/>
                <a:ea typeface="+mn-ea"/>
                <a:cs typeface="+mn-cs"/>
              </a:rPr>
              <a:t> </a:t>
            </a:r>
            <a:r>
              <a:rPr lang="es-AR" sz="1200" kern="1200" noProof="0" dirty="0" smtClean="0">
                <a:solidFill>
                  <a:schemeClr val="tx1"/>
                </a:solidFill>
                <a:effectLst/>
                <a:latin typeface="+mn-lt"/>
              </a:rPr>
              <a:t>% de la deforestación se concentró en 87 de las 214 imágenes satelitales analizadas. En PRODES utiliza imágenes de los sensores de </a:t>
            </a:r>
            <a:r>
              <a:rPr lang="es-AR" sz="1200" kern="1200" noProof="0" dirty="0" err="1" smtClean="0">
                <a:solidFill>
                  <a:schemeClr val="tx1"/>
                </a:solidFill>
                <a:effectLst/>
                <a:latin typeface="+mn-lt"/>
              </a:rPr>
              <a:t>mapeador</a:t>
            </a:r>
            <a:r>
              <a:rPr lang="es-AR" sz="1200" kern="1200" noProof="0" dirty="0" smtClean="0">
                <a:solidFill>
                  <a:schemeClr val="tx1"/>
                </a:solidFill>
                <a:effectLst/>
                <a:latin typeface="+mn-lt"/>
              </a:rPr>
              <a:t> temático incorporados en los satélites Landsat, los sensores de los satélites </a:t>
            </a:r>
            <a:r>
              <a:rPr lang="es-AR" sz="1200" kern="1200" noProof="0" dirty="0" err="1" smtClean="0">
                <a:solidFill>
                  <a:schemeClr val="tx1"/>
                </a:solidFill>
                <a:effectLst/>
                <a:latin typeface="+mn-lt"/>
              </a:rPr>
              <a:t>DMC</a:t>
            </a:r>
            <a:r>
              <a:rPr lang="es-AR" sz="1200" kern="1200" noProof="0" dirty="0" smtClean="0">
                <a:solidFill>
                  <a:schemeClr val="tx1"/>
                </a:solidFill>
                <a:effectLst/>
                <a:latin typeface="+mn-lt"/>
              </a:rPr>
              <a:t> y los sensores de </a:t>
            </a:r>
            <a:r>
              <a:rPr lang="es-AR" sz="1200" kern="1200" noProof="0" dirty="0" err="1" smtClean="0">
                <a:solidFill>
                  <a:schemeClr val="tx1"/>
                </a:solidFill>
                <a:effectLst/>
                <a:latin typeface="+mn-lt"/>
              </a:rPr>
              <a:t>CCD</a:t>
            </a:r>
            <a:r>
              <a:rPr lang="es-AR" sz="1200" kern="1200" noProof="0" dirty="0" smtClean="0">
                <a:solidFill>
                  <a:schemeClr val="tx1"/>
                </a:solidFill>
                <a:effectLst/>
                <a:latin typeface="+mn-lt"/>
              </a:rPr>
              <a:t> (c</a:t>
            </a:r>
            <a:r>
              <a:rPr lang="es-AR" noProof="0" dirty="0" smtClean="0"/>
              <a:t>ámaras de </a:t>
            </a:r>
            <a:r>
              <a:rPr lang="es-AR" noProof="0" dirty="0" err="1" smtClean="0"/>
              <a:t>CCD</a:t>
            </a:r>
            <a:r>
              <a:rPr lang="es-AR" noProof="0" dirty="0" smtClean="0"/>
              <a:t> de alta resolución: dispositivos de carga acoplada)</a:t>
            </a:r>
            <a:r>
              <a:rPr lang="es-AR" sz="1200" kern="1200" noProof="0" dirty="0" smtClean="0">
                <a:solidFill>
                  <a:schemeClr val="tx1"/>
                </a:solidFill>
                <a:effectLst/>
                <a:latin typeface="+mn-lt"/>
              </a:rPr>
              <a:t> de los satélites </a:t>
            </a:r>
            <a:r>
              <a:rPr lang="es-AR" sz="1200" kern="1200" noProof="0" dirty="0" err="1" smtClean="0">
                <a:solidFill>
                  <a:schemeClr val="tx1"/>
                </a:solidFill>
                <a:effectLst/>
                <a:latin typeface="+mn-lt"/>
              </a:rPr>
              <a:t>CBERS</a:t>
            </a:r>
            <a:r>
              <a:rPr lang="es-AR" sz="1200" kern="1200" noProof="0" dirty="0" smtClean="0">
                <a:solidFill>
                  <a:schemeClr val="tx1"/>
                </a:solidFill>
                <a:effectLst/>
                <a:latin typeface="+mn-lt"/>
              </a:rPr>
              <a:t>, con una resolución espacial de entre 20 y 30 m. </a:t>
            </a:r>
          </a:p>
          <a:p>
            <a:pPr marL="0" indent="0">
              <a:buFontTx/>
              <a:buNone/>
            </a:pPr>
            <a:endParaRPr lang="es-AR" sz="1200" kern="1200" noProof="0" dirty="0" smtClean="0">
              <a:solidFill>
                <a:schemeClr val="tx1"/>
              </a:solidFill>
              <a:effectLst/>
              <a:latin typeface="+mn-lt"/>
              <a:ea typeface="+mn-ea"/>
              <a:cs typeface="+mn-cs"/>
            </a:endParaRPr>
          </a:p>
          <a:p>
            <a:pPr marL="171450" indent="-171450">
              <a:buFontTx/>
              <a:buChar char="-"/>
            </a:pPr>
            <a:r>
              <a:rPr lang="es-AR" sz="1200" kern="1200" noProof="0" dirty="0" smtClean="0">
                <a:solidFill>
                  <a:schemeClr val="tx1"/>
                </a:solidFill>
                <a:effectLst/>
                <a:latin typeface="+mn-lt"/>
              </a:rPr>
              <a:t>A</a:t>
            </a:r>
            <a:r>
              <a:rPr lang="es-AR" sz="1200" kern="1200" baseline="0" noProof="0" dirty="0" smtClean="0">
                <a:solidFill>
                  <a:schemeClr val="tx1"/>
                </a:solidFill>
                <a:effectLst/>
                <a:latin typeface="+mn-lt"/>
              </a:rPr>
              <a:t> lo largo de 2012, el </a:t>
            </a:r>
            <a:r>
              <a:rPr lang="es-AR" sz="1200" kern="1200" noProof="0" dirty="0" smtClean="0">
                <a:solidFill>
                  <a:schemeClr val="tx1"/>
                </a:solidFill>
                <a:effectLst/>
                <a:latin typeface="+mn-lt"/>
              </a:rPr>
              <a:t>PRODES ha cuantificado alrededor de 752</a:t>
            </a:r>
            <a:r>
              <a:rPr lang="es-AR" sz="1200" kern="1200" noProof="0" dirty="0" smtClean="0">
                <a:solidFill>
                  <a:schemeClr val="tx1"/>
                </a:solidFill>
                <a:effectLst/>
                <a:latin typeface="+mn-lt"/>
                <a:ea typeface="+mn-ea"/>
                <a:cs typeface="+mn-cs"/>
              </a:rPr>
              <a:t> </a:t>
            </a:r>
            <a:r>
              <a:rPr lang="es-AR" sz="1200" kern="1200" noProof="0" dirty="0" smtClean="0">
                <a:solidFill>
                  <a:schemeClr val="tx1"/>
                </a:solidFill>
                <a:effectLst/>
                <a:latin typeface="+mn-lt"/>
              </a:rPr>
              <a:t>000</a:t>
            </a:r>
            <a:r>
              <a:rPr lang="es-AR" sz="1200" kern="1200" noProof="0" dirty="0" smtClean="0">
                <a:solidFill>
                  <a:schemeClr val="tx1"/>
                </a:solidFill>
                <a:effectLst/>
                <a:latin typeface="+mn-lt"/>
                <a:ea typeface="+mn-ea"/>
                <a:cs typeface="+mn-cs"/>
              </a:rPr>
              <a:t> </a:t>
            </a:r>
            <a:r>
              <a:rPr lang="es-AR" sz="1200" kern="1200" noProof="0" dirty="0" smtClean="0">
                <a:solidFill>
                  <a:schemeClr val="tx1"/>
                </a:solidFill>
                <a:effectLst/>
                <a:latin typeface="+mn-lt"/>
              </a:rPr>
              <a:t>km</a:t>
            </a:r>
            <a:r>
              <a:rPr lang="es-AR" sz="1200" kern="1200" baseline="30000" noProof="0" dirty="0" smtClean="0">
                <a:solidFill>
                  <a:schemeClr val="tx1"/>
                </a:solidFill>
                <a:effectLst/>
                <a:latin typeface="+mn-lt"/>
              </a:rPr>
              <a:t>2</a:t>
            </a:r>
            <a:r>
              <a:rPr lang="es-AR" sz="1200" kern="1200" noProof="0" dirty="0" smtClean="0">
                <a:solidFill>
                  <a:schemeClr val="tx1"/>
                </a:solidFill>
                <a:effectLst/>
                <a:latin typeface="+mn-lt"/>
              </a:rPr>
              <a:t> de deforestación en el Amazonas brasileño, un total que representa aproximadamente el 19</a:t>
            </a:r>
            <a:r>
              <a:rPr lang="es-AR" sz="1200" kern="1200" noProof="0" dirty="0" smtClean="0">
                <a:solidFill>
                  <a:schemeClr val="tx1"/>
                </a:solidFill>
                <a:effectLst/>
                <a:latin typeface="+mn-lt"/>
                <a:ea typeface="+mn-ea"/>
                <a:cs typeface="+mn-cs"/>
              </a:rPr>
              <a:t> </a:t>
            </a:r>
            <a:r>
              <a:rPr lang="es-AR" sz="1200" kern="1200" noProof="0" dirty="0" smtClean="0">
                <a:solidFill>
                  <a:schemeClr val="tx1"/>
                </a:solidFill>
                <a:effectLst/>
                <a:latin typeface="+mn-lt"/>
              </a:rPr>
              <a:t>% de</a:t>
            </a:r>
            <a:r>
              <a:rPr lang="es-AR" sz="1200" kern="1200" baseline="0" noProof="0" dirty="0" smtClean="0">
                <a:solidFill>
                  <a:schemeClr val="tx1"/>
                </a:solidFill>
                <a:effectLst/>
                <a:latin typeface="+mn-lt"/>
              </a:rPr>
              <a:t> la superficie </a:t>
            </a:r>
            <a:r>
              <a:rPr lang="es-AR" sz="1200" kern="1200" noProof="0" dirty="0" smtClean="0">
                <a:solidFill>
                  <a:schemeClr val="tx1"/>
                </a:solidFill>
                <a:effectLst/>
                <a:latin typeface="+mn-lt"/>
              </a:rPr>
              <a:t>del bosque original.</a:t>
            </a:r>
          </a:p>
          <a:p>
            <a:pPr marL="0" indent="0">
              <a:buFontTx/>
              <a:buNone/>
            </a:pPr>
            <a:endParaRPr lang="es-AR" sz="1200" kern="1200" noProof="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s-AR" sz="1200" kern="1200" noProof="0" dirty="0" smtClean="0">
                <a:solidFill>
                  <a:schemeClr val="tx1"/>
                </a:solidFill>
                <a:effectLst/>
                <a:latin typeface="+mn-lt"/>
              </a:rPr>
              <a:t>Un nuevo enfoque metodológico basado en el procesamiento de imágenes digitales está ahora en la etapa operativa. El </a:t>
            </a:r>
            <a:r>
              <a:rPr lang="es-AR" sz="1200" i="1" kern="1200" noProof="0" dirty="0" smtClean="0">
                <a:solidFill>
                  <a:schemeClr val="tx1"/>
                </a:solidFill>
                <a:effectLst/>
                <a:latin typeface="+mn-lt"/>
              </a:rPr>
              <a:t>software</a:t>
            </a:r>
            <a:r>
              <a:rPr lang="es-AR" sz="1200" kern="1200" noProof="0" dirty="0" smtClean="0">
                <a:solidFill>
                  <a:schemeClr val="tx1"/>
                </a:solidFill>
                <a:effectLst/>
                <a:latin typeface="+mn-lt"/>
              </a:rPr>
              <a:t> de fuente abierta </a:t>
            </a:r>
            <a:r>
              <a:rPr lang="es-AR" sz="1200" kern="1200" noProof="0" dirty="0" err="1" smtClean="0">
                <a:solidFill>
                  <a:schemeClr val="tx1"/>
                </a:solidFill>
                <a:effectLst/>
                <a:latin typeface="+mn-lt"/>
              </a:rPr>
              <a:t>TerrAmazon</a:t>
            </a:r>
            <a:r>
              <a:rPr lang="es-AR" sz="1200" kern="1200" noProof="0" dirty="0" smtClean="0">
                <a:solidFill>
                  <a:schemeClr val="tx1"/>
                </a:solidFill>
                <a:effectLst/>
                <a:latin typeface="+mn-lt"/>
              </a:rPr>
              <a:t> desarrollado </a:t>
            </a:r>
            <a:r>
              <a:rPr lang="es-AR" sz="1200" kern="1200" noProof="0" dirty="0" smtClean="0">
                <a:solidFill>
                  <a:schemeClr val="tx1"/>
                </a:solidFill>
                <a:effectLst/>
                <a:latin typeface="+mn-lt"/>
              </a:rPr>
              <a:t>por el </a:t>
            </a:r>
            <a:r>
              <a:rPr lang="es-AR" sz="1200" kern="1200" noProof="0" dirty="0" smtClean="0">
                <a:solidFill>
                  <a:schemeClr val="tx1"/>
                </a:solidFill>
                <a:effectLst/>
                <a:latin typeface="+mn-lt"/>
              </a:rPr>
              <a:t>INPE permite el procesamiento previo y la asimilación de datos detectados remotamente a partir de varias fuentes para monitorear la deforestación. El sistema tiene una capacidad multitarea y permite a varios usuarios operar simultáneamente. El mapeo de la deforestación real se realiza mediante la interpretación visual y la digitalización manual de las áreas deforestadas con una unidad mínima de mapeo de 6,25 hectáreas.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sz="1200" kern="1200" noProof="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s-AR" sz="1200" kern="1200" noProof="0" dirty="0" smtClean="0">
                <a:solidFill>
                  <a:schemeClr val="tx1"/>
                </a:solidFill>
                <a:effectLst/>
                <a:latin typeface="+mn-lt"/>
              </a:rPr>
              <a:t>En el PRODES trabajan 70 personas, en su mayoría abocadas al análisis de la imagen visual. Se genera una base de datos </a:t>
            </a:r>
            <a:r>
              <a:rPr lang="es-AR" sz="1200" kern="1200" noProof="0" dirty="0" err="1" smtClean="0">
                <a:solidFill>
                  <a:schemeClr val="tx1"/>
                </a:solidFill>
                <a:effectLst/>
                <a:latin typeface="+mn-lt"/>
              </a:rPr>
              <a:t>multitemporal</a:t>
            </a:r>
            <a:r>
              <a:rPr lang="es-AR" sz="1200" kern="1200" noProof="0" dirty="0" smtClean="0">
                <a:solidFill>
                  <a:schemeClr val="tx1"/>
                </a:solidFill>
                <a:effectLst/>
                <a:latin typeface="+mn-lt"/>
              </a:rPr>
              <a:t> de georreferencia que incluye un mosaico de áreas deforestadas, por estado, de la federación brasileña. Todos los resultados correspondientes al período 1997-2012 están a disposición del</a:t>
            </a:r>
            <a:r>
              <a:rPr lang="es-AR" sz="1200" kern="1200" baseline="0" noProof="0" dirty="0" smtClean="0">
                <a:solidFill>
                  <a:schemeClr val="tx1"/>
                </a:solidFill>
                <a:effectLst/>
                <a:latin typeface="+mn-lt"/>
              </a:rPr>
              <a:t> público </a:t>
            </a:r>
            <a:r>
              <a:rPr lang="es-AR" sz="1200" kern="1200" noProof="0" dirty="0" smtClean="0">
                <a:solidFill>
                  <a:schemeClr val="tx1"/>
                </a:solidFill>
                <a:effectLst/>
                <a:latin typeface="+mn-lt"/>
              </a:rPr>
              <a:t>y pueden descargarse del sitio web del INPE: http://www.obt.inpe.br/prodes/.</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s-AR" sz="1200" kern="1200" noProof="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s-AR" sz="1200" kern="1200" noProof="0" dirty="0" smtClean="0">
                <a:solidFill>
                  <a:schemeClr val="tx1"/>
                </a:solidFill>
                <a:effectLst/>
                <a:latin typeface="+mn-lt"/>
              </a:rPr>
              <a:t>Notas:</a:t>
            </a:r>
            <a:r>
              <a:rPr lang="es-AR" noProof="0" dirty="0" smtClean="0"/>
              <a:t/>
            </a:r>
            <a:br>
              <a:rPr lang="es-AR" noProof="0" dirty="0" smtClean="0"/>
            </a:br>
            <a:r>
              <a:rPr lang="es-AR" sz="1200" b="0" kern="1200" noProof="0" dirty="0" err="1" smtClean="0">
                <a:solidFill>
                  <a:schemeClr val="tx1"/>
                </a:solidFill>
                <a:effectLst/>
                <a:latin typeface="+mn-lt"/>
              </a:rPr>
              <a:t>DMS</a:t>
            </a:r>
            <a:r>
              <a:rPr lang="es-AR" sz="1200" b="0" kern="1200" noProof="0" dirty="0" smtClean="0">
                <a:solidFill>
                  <a:schemeClr val="tx1"/>
                </a:solidFill>
                <a:effectLst/>
                <a:latin typeface="+mn-lt"/>
              </a:rPr>
              <a:t> = c</a:t>
            </a:r>
            <a:r>
              <a:rPr lang="es-AR" b="0" noProof="0" dirty="0" smtClean="0"/>
              <a:t>onstelación de seguimiento de desastres</a:t>
            </a:r>
            <a:r>
              <a:rPr lang="es-AR" noProof="0" dirty="0" smtClean="0"/>
              <a:t/>
            </a:r>
            <a:br>
              <a:rPr lang="es-AR" noProof="0" dirty="0" smtClean="0"/>
            </a:br>
            <a:r>
              <a:rPr lang="es-AR" b="0" noProof="0" dirty="0" err="1" smtClean="0"/>
              <a:t>CBERS</a:t>
            </a:r>
            <a:r>
              <a:rPr lang="es-AR" b="0" noProof="0" dirty="0" smtClean="0"/>
              <a:t> = satélite de recursos terrestres de China-Brasil</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s-AR" sz="1200" kern="1200" noProof="0" dirty="0" smtClean="0">
              <a:solidFill>
                <a:schemeClr val="tx1"/>
              </a:solidFill>
              <a:effectLst/>
              <a:latin typeface="+mn-lt"/>
              <a:ea typeface="+mn-ea"/>
              <a:cs typeface="+mn-cs"/>
            </a:endParaRPr>
          </a:p>
          <a:p>
            <a:pPr marL="0" indent="0">
              <a:buFontTx/>
              <a:buNone/>
            </a:pPr>
            <a:endParaRPr lang="es-AR" noProof="0" dirty="0" smtClean="0"/>
          </a:p>
          <a:p>
            <a:pPr marL="0" indent="0">
              <a:buFontTx/>
              <a:buNone/>
            </a:pPr>
            <a:r>
              <a:rPr lang="es-AR" noProof="0" dirty="0" smtClean="0"/>
              <a:t>Fuentes:</a:t>
            </a:r>
          </a:p>
          <a:p>
            <a:pPr marL="0" marR="0" indent="0" algn="l" defTabSz="914400" rtl="0" eaLnBrk="0" fontAlgn="base" latinLnBrk="0" hangingPunct="0">
              <a:lnSpc>
                <a:spcPct val="100000"/>
              </a:lnSpc>
              <a:spcBef>
                <a:spcPct val="30000"/>
              </a:spcBef>
              <a:spcAft>
                <a:spcPct val="0"/>
              </a:spcAft>
              <a:buClrTx/>
              <a:buSzTx/>
              <a:buFontTx/>
              <a:buNone/>
              <a:tabLst/>
              <a:defRPr/>
            </a:pPr>
            <a:r>
              <a:rPr lang="es-AR" sz="1200" kern="1200" noProof="0" dirty="0" smtClean="0">
                <a:solidFill>
                  <a:schemeClr val="tx1"/>
                </a:solidFill>
                <a:effectLst/>
                <a:latin typeface="+mn-lt"/>
              </a:rPr>
              <a:t>INPE, 2008;</a:t>
            </a:r>
          </a:p>
          <a:p>
            <a:pPr marL="0" marR="0" indent="0" algn="l" defTabSz="914400" rtl="0" eaLnBrk="0" fontAlgn="base" latinLnBrk="0" hangingPunct="0">
              <a:lnSpc>
                <a:spcPct val="100000"/>
              </a:lnSpc>
              <a:spcBef>
                <a:spcPct val="30000"/>
              </a:spcBef>
              <a:spcAft>
                <a:spcPct val="0"/>
              </a:spcAft>
              <a:buClrTx/>
              <a:buSzTx/>
              <a:buFontTx/>
              <a:buNone/>
              <a:tabLst/>
              <a:defRPr/>
            </a:pPr>
            <a:r>
              <a:rPr lang="es-AR" sz="1200" kern="1200" noProof="0" dirty="0" err="1" smtClean="0">
                <a:solidFill>
                  <a:schemeClr val="tx1"/>
                </a:solidFill>
                <a:effectLst/>
                <a:latin typeface="+mn-lt"/>
              </a:rPr>
              <a:t>Shimabukuro</a:t>
            </a:r>
            <a:r>
              <a:rPr lang="es-AR" sz="1200" kern="1200" noProof="0" dirty="0" smtClean="0">
                <a:solidFill>
                  <a:schemeClr val="tx1"/>
                </a:solidFill>
                <a:effectLst/>
                <a:latin typeface="+mn-lt"/>
              </a:rPr>
              <a:t> y otros, 2012;</a:t>
            </a:r>
          </a:p>
          <a:p>
            <a:pPr marL="0" marR="0" indent="0" algn="l" defTabSz="914400" rtl="0" eaLnBrk="0" fontAlgn="base" latinLnBrk="0" hangingPunct="0">
              <a:lnSpc>
                <a:spcPct val="100000"/>
              </a:lnSpc>
              <a:spcBef>
                <a:spcPct val="30000"/>
              </a:spcBef>
              <a:spcAft>
                <a:spcPct val="0"/>
              </a:spcAft>
              <a:buClrTx/>
              <a:buSzTx/>
              <a:buFontTx/>
              <a:buNone/>
              <a:tabLst/>
              <a:defRPr/>
            </a:pPr>
            <a:r>
              <a:rPr lang="es-AR" sz="1200" kern="1200" noProof="0" dirty="0" smtClean="0">
                <a:solidFill>
                  <a:schemeClr val="tx1"/>
                </a:solidFill>
                <a:effectLst/>
                <a:latin typeface="+mn-lt"/>
              </a:rPr>
              <a:t>Gobierno de Brasil 2014.</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s-AR" sz="1200" kern="1200" noProof="0" dirty="0" smtClean="0">
              <a:solidFill>
                <a:schemeClr val="tx1"/>
              </a:solidFill>
              <a:effectLst/>
              <a:latin typeface="+mn-lt"/>
              <a:ea typeface="+mn-ea"/>
              <a:cs typeface="+mn-cs"/>
            </a:endParaRPr>
          </a:p>
          <a:p>
            <a:pPr marL="0" indent="0">
              <a:buFontTx/>
              <a:buNone/>
            </a:pPr>
            <a:endParaRPr lang="es-AR" noProof="0" dirty="0" smtClean="0"/>
          </a:p>
          <a:p>
            <a:pPr marL="0" indent="0">
              <a:buFontTx/>
              <a:buNone/>
            </a:pPr>
            <a:endParaRPr lang="es-AR" noProof="0" dirty="0" smtClean="0"/>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D40BD6-1CCE-4424-B9E2-9CA0919B506A}" type="slidenum">
              <a:rPr lang="en-GB" smtClean="0"/>
              <a:pPr/>
              <a:t>3</a:t>
            </a:fld>
            <a:endParaRPr lang="es-ES" smtClean="0"/>
          </a:p>
        </p:txBody>
      </p:sp>
    </p:spTree>
    <p:extLst>
      <p:ext uri="{BB962C8B-B14F-4D97-AF65-F5344CB8AC3E}">
        <p14:creationId xmlns:p14="http://schemas.microsoft.com/office/powerpoint/2010/main" val="306248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a:buFontTx/>
              <a:buChar char="-"/>
              <a:defRPr/>
            </a:pPr>
            <a:r>
              <a:rPr lang="es-AR" noProof="0" dirty="0" smtClean="0"/>
              <a:t>La diapositiva presenta una ilustración del sistema PRODES que se utiliza en Brasil para mapear la deforestación anual. El mapeo se basa en un mosaico de cientos de imágenes de Landsat y </a:t>
            </a:r>
            <a:r>
              <a:rPr lang="es-AR" noProof="0" dirty="0" err="1" smtClean="0"/>
              <a:t>CBERS</a:t>
            </a:r>
            <a:r>
              <a:rPr lang="es-AR" noProof="0" dirty="0" smtClean="0"/>
              <a:t> (a la izquierda). El mapeo de deforestación se realiza utilizando este mosaico y anualmente se genera</a:t>
            </a:r>
            <a:r>
              <a:rPr lang="es-AR" baseline="0" noProof="0" dirty="0" smtClean="0"/>
              <a:t> </a:t>
            </a:r>
            <a:r>
              <a:rPr lang="es-AR" noProof="0" dirty="0" smtClean="0"/>
              <a:t>un mapa de deforestación que cubre toda el área del Amazonas. La imagen de la derecha ilustra el avance de la deforestación de 1997 a 2006.</a:t>
            </a:r>
          </a:p>
          <a:p>
            <a:pPr marL="0" indent="0">
              <a:buFontTx/>
              <a:buNone/>
              <a:defRPr/>
            </a:pPr>
            <a:endParaRPr lang="es-AR" noProof="0" dirty="0" smtClean="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s-AR" sz="1200" noProof="0" dirty="0" smtClean="0"/>
              <a:t>En el mapa de la deforestación de la derecha, las áreas forestales aparecen en verde, las áreas no forestales aparecen en violeta y la evolución de la deforestación entre 1997 y 2006 se muestra en colores amarillo, naranja y rojo (desde</a:t>
            </a:r>
            <a:r>
              <a:rPr lang="es-AR" sz="1200" baseline="0" noProof="0" dirty="0" smtClean="0"/>
              <a:t> lo más antiguo hasta lo más reciente)</a:t>
            </a:r>
            <a:r>
              <a:rPr lang="es-AR" sz="1200" noProof="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s-AR" sz="1200" noProof="0" dirty="0" smtClean="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s-AR" sz="1200" noProof="0" dirty="0" smtClean="0">
                <a:latin typeface="Verdana" pitchFamily="34" charset="0"/>
              </a:rPr>
              <a:t>Los patrones de deforestación de 1997-2006 también se superponen en el mosaico de Landsat.</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s-AR" sz="1200" baseline="0" noProof="0" dirty="0" smtClean="0">
              <a:latin typeface="Verdana" pitchFamily="34" charset="0"/>
            </a:endParaRPr>
          </a:p>
          <a:p>
            <a:pPr marL="171450" indent="-171450">
              <a:buFontTx/>
              <a:buChar char="-"/>
            </a:pPr>
            <a:r>
              <a:rPr lang="es-AR" sz="1200" kern="1200" dirty="0" smtClean="0">
                <a:solidFill>
                  <a:schemeClr val="tx1"/>
                </a:solidFill>
                <a:effectLst/>
                <a:latin typeface="+mn-lt"/>
              </a:rPr>
              <a:t>Desde mayo de 2004, el Gobierno brasileño también puso en funcionamiento el sistema Detección de </a:t>
            </a:r>
            <a:r>
              <a:rPr lang="es-AR" sz="1200" kern="1200" dirty="0" err="1" smtClean="0">
                <a:solidFill>
                  <a:schemeClr val="tx1"/>
                </a:solidFill>
                <a:effectLst/>
                <a:latin typeface="+mn-lt"/>
              </a:rPr>
              <a:t>Desmatamiento</a:t>
            </a:r>
            <a:r>
              <a:rPr lang="es-AR" dirty="0" smtClean="0"/>
              <a:t> en</a:t>
            </a:r>
            <a:r>
              <a:rPr lang="es-AR" sz="1200" kern="1200" dirty="0" smtClean="0">
                <a:solidFill>
                  <a:schemeClr val="tx1"/>
                </a:solidFill>
                <a:effectLst/>
                <a:latin typeface="+mn-lt"/>
              </a:rPr>
              <a:t> Tiempo Real (</a:t>
            </a:r>
            <a:r>
              <a:rPr lang="es-AR" sz="1200" kern="1200" dirty="0" err="1" smtClean="0">
                <a:solidFill>
                  <a:schemeClr val="tx1"/>
                </a:solidFill>
                <a:effectLst/>
                <a:latin typeface="+mn-lt"/>
              </a:rPr>
              <a:t>DETER</a:t>
            </a:r>
            <a:r>
              <a:rPr lang="es-AR" sz="1200" kern="1200" dirty="0" smtClean="0">
                <a:solidFill>
                  <a:schemeClr val="tx1"/>
                </a:solidFill>
                <a:effectLst/>
                <a:latin typeface="+mn-lt"/>
              </a:rPr>
              <a:t>), que actúa como un alerta casi en tiempo real (cada 15 días) para</a:t>
            </a:r>
            <a:r>
              <a:rPr lang="es-AR" sz="1200" kern="1200" baseline="0" dirty="0" smtClean="0">
                <a:solidFill>
                  <a:schemeClr val="tx1"/>
                </a:solidFill>
                <a:effectLst/>
                <a:latin typeface="+mn-lt"/>
              </a:rPr>
              <a:t> </a:t>
            </a:r>
            <a:r>
              <a:rPr lang="es-AR" sz="1200" kern="1200" dirty="0" smtClean="0">
                <a:solidFill>
                  <a:schemeClr val="tx1"/>
                </a:solidFill>
                <a:effectLst/>
                <a:latin typeface="+mn-lt"/>
              </a:rPr>
              <a:t>los eventos de deforestación que exceden las 25 hectáreas. El sistema utiliza datos de </a:t>
            </a:r>
            <a:r>
              <a:rPr lang="es-AR" sz="1200" kern="1200" dirty="0" err="1" smtClean="0">
                <a:solidFill>
                  <a:schemeClr val="tx1"/>
                </a:solidFill>
                <a:effectLst/>
                <a:latin typeface="+mn-lt"/>
              </a:rPr>
              <a:t>MODIS</a:t>
            </a:r>
            <a:r>
              <a:rPr lang="es-AR" sz="1200" kern="1200" dirty="0" smtClean="0">
                <a:solidFill>
                  <a:schemeClr val="tx1"/>
                </a:solidFill>
                <a:effectLst/>
                <a:latin typeface="+mn-lt"/>
              </a:rPr>
              <a:t> (resolución espacial de 250 metros) y datos </a:t>
            </a:r>
            <a:r>
              <a:rPr lang="es-AR" sz="1200" kern="1200" dirty="0" smtClean="0">
                <a:solidFill>
                  <a:schemeClr val="tx1"/>
                </a:solidFill>
                <a:effectLst/>
                <a:latin typeface="+mn-lt"/>
              </a:rPr>
              <a:t>de </a:t>
            </a:r>
            <a:r>
              <a:rPr lang="es-AR" sz="1200" kern="1200" dirty="0" err="1" smtClean="0">
                <a:solidFill>
                  <a:schemeClr val="tx1"/>
                </a:solidFill>
                <a:effectLst/>
                <a:latin typeface="+mn-lt"/>
              </a:rPr>
              <a:t>WFI</a:t>
            </a:r>
            <a:r>
              <a:rPr lang="es-AR" sz="1200" kern="1200" dirty="0" smtClean="0">
                <a:solidFill>
                  <a:schemeClr val="tx1"/>
                </a:solidFill>
                <a:effectLst/>
                <a:latin typeface="+mn-lt"/>
              </a:rPr>
              <a:t> </a:t>
            </a:r>
            <a:r>
              <a:rPr lang="es-AR" sz="1200" kern="1200" dirty="0" smtClean="0">
                <a:solidFill>
                  <a:schemeClr val="tx1"/>
                </a:solidFill>
                <a:effectLst/>
                <a:latin typeface="+mn-lt"/>
              </a:rPr>
              <a:t>incorporados en CBERS-2 (resolución espacial de 260 metros) y una combinación de modelado de mezcla espectral lineal y análisis visual. Los resultados están disponibles en http://www.obt.inpe.br/deter/.</a:t>
            </a:r>
          </a:p>
          <a:p>
            <a:pPr marL="0" indent="0">
              <a:buFontTx/>
              <a:buNone/>
            </a:pPr>
            <a:endParaRPr lang="es-AR" sz="1200" kern="1200" dirty="0" smtClean="0">
              <a:solidFill>
                <a:schemeClr val="tx1"/>
              </a:solidFill>
              <a:effectLst/>
              <a:latin typeface="+mn-lt"/>
              <a:ea typeface="+mn-ea"/>
              <a:cs typeface="+mn-cs"/>
            </a:endParaRPr>
          </a:p>
          <a:p>
            <a:pPr marL="171450" indent="-171450">
              <a:buFontTx/>
              <a:buChar char="-"/>
            </a:pPr>
            <a:r>
              <a:rPr lang="es-AR" sz="1200" kern="1200" dirty="0" smtClean="0">
                <a:solidFill>
                  <a:schemeClr val="tx1"/>
                </a:solidFill>
                <a:effectLst/>
                <a:latin typeface="+mn-lt"/>
              </a:rPr>
              <a:t>Como complemento de su sistema de seguimiento de deforestación bien conocido (PRODES) y su sistema de alerta (</a:t>
            </a:r>
            <a:r>
              <a:rPr lang="es-AR" sz="1200" kern="1200" dirty="0" err="1" smtClean="0">
                <a:solidFill>
                  <a:schemeClr val="tx1"/>
                </a:solidFill>
                <a:effectLst/>
                <a:latin typeface="+mn-lt"/>
              </a:rPr>
              <a:t>DETER</a:t>
            </a:r>
            <a:r>
              <a:rPr lang="es-AR" sz="1200" kern="1200" dirty="0" smtClean="0">
                <a:solidFill>
                  <a:schemeClr val="tx1"/>
                </a:solidFill>
                <a:effectLst/>
                <a:latin typeface="+mn-lt"/>
              </a:rPr>
              <a:t>), desde 2007 se utiliza un nuevo sistema, denominado </a:t>
            </a:r>
            <a:r>
              <a:rPr lang="es-AR" sz="1200" kern="1200" dirty="0" err="1" smtClean="0">
                <a:solidFill>
                  <a:schemeClr val="tx1"/>
                </a:solidFill>
                <a:effectLst/>
                <a:latin typeface="+mn-lt"/>
              </a:rPr>
              <a:t>DEGRAD</a:t>
            </a:r>
            <a:r>
              <a:rPr lang="es-AR" sz="1200" kern="1200" dirty="0" smtClean="0">
                <a:solidFill>
                  <a:schemeClr val="tx1"/>
                </a:solidFill>
                <a:effectLst/>
                <a:latin typeface="+mn-lt"/>
              </a:rPr>
              <a:t>, para seguir de</a:t>
            </a:r>
            <a:r>
              <a:rPr lang="es-AR" sz="1200" kern="1200" baseline="0" dirty="0" smtClean="0">
                <a:solidFill>
                  <a:schemeClr val="tx1"/>
                </a:solidFill>
                <a:effectLst/>
                <a:latin typeface="+mn-lt"/>
              </a:rPr>
              <a:t> cerca</a:t>
            </a:r>
            <a:r>
              <a:rPr lang="es-AR" sz="1200" kern="1200" dirty="0" smtClean="0">
                <a:solidFill>
                  <a:schemeClr val="tx1"/>
                </a:solidFill>
                <a:effectLst/>
                <a:latin typeface="+mn-lt"/>
              </a:rPr>
              <a:t> los cambios del área forestal dentro de los bosques (degradación de los bosques), específicamente el área quemada. La tala selectiva es el objeto de otro proyecto, denominado </a:t>
            </a:r>
            <a:r>
              <a:rPr lang="es-AR" sz="1200" kern="1200" dirty="0" err="1" smtClean="0">
                <a:solidFill>
                  <a:schemeClr val="tx1"/>
                </a:solidFill>
                <a:effectLst/>
                <a:latin typeface="+mn-lt"/>
              </a:rPr>
              <a:t>DETEX</a:t>
            </a:r>
            <a:r>
              <a:rPr lang="es-AR" sz="1200" kern="1200" dirty="0" smtClean="0">
                <a:solidFill>
                  <a:schemeClr val="tx1"/>
                </a:solidFill>
                <a:effectLst/>
                <a:latin typeface="+mn-lt"/>
              </a:rPr>
              <a:t>. La demanda de </a:t>
            </a:r>
            <a:r>
              <a:rPr lang="es-AR" sz="1200" kern="1200" dirty="0" err="1" smtClean="0">
                <a:solidFill>
                  <a:schemeClr val="tx1"/>
                </a:solidFill>
                <a:effectLst/>
                <a:latin typeface="+mn-lt"/>
              </a:rPr>
              <a:t>DEGRAD</a:t>
            </a:r>
            <a:r>
              <a:rPr lang="es-AR" sz="1200" kern="1200" dirty="0" smtClean="0">
                <a:solidFill>
                  <a:schemeClr val="tx1"/>
                </a:solidFill>
                <a:effectLst/>
                <a:latin typeface="+mn-lt"/>
              </a:rPr>
              <a:t> surgió después de que estudios recientes confirmaron que la tala daña anualmente un área casi tan grande como el área afectada por la deforestación en esta región (es decir, 10 000 a 20 000 km</a:t>
            </a:r>
            <a:r>
              <a:rPr lang="es-AR" sz="1200" kern="1200" baseline="30000" dirty="0" smtClean="0">
                <a:solidFill>
                  <a:schemeClr val="tx1"/>
                </a:solidFill>
                <a:effectLst/>
                <a:latin typeface="+mn-lt"/>
              </a:rPr>
              <a:t>2</a:t>
            </a:r>
            <a:r>
              <a:rPr lang="es-AR" sz="1200" kern="1200" dirty="0" smtClean="0">
                <a:solidFill>
                  <a:schemeClr val="tx1"/>
                </a:solidFill>
                <a:effectLst/>
                <a:latin typeface="+mn-lt"/>
              </a:rPr>
              <a:t>/año). El sistema </a:t>
            </a:r>
            <a:r>
              <a:rPr lang="es-AR" sz="1200" kern="1200" dirty="0" err="1" smtClean="0">
                <a:solidFill>
                  <a:schemeClr val="tx1"/>
                </a:solidFill>
                <a:effectLst/>
                <a:latin typeface="+mn-lt"/>
              </a:rPr>
              <a:t>DEGRAD</a:t>
            </a:r>
            <a:r>
              <a:rPr lang="es-AR" sz="1200" kern="1200" dirty="0" smtClean="0">
                <a:solidFill>
                  <a:schemeClr val="tx1"/>
                </a:solidFill>
                <a:effectLst/>
                <a:latin typeface="+mn-lt"/>
              </a:rPr>
              <a:t> respalda la gestión y el seguimiento de grandes áreas de concesión del bosque en el Amazonas brasileño. Se basa en la detección de áreas degradadas mediante el sistema de alarma </a:t>
            </a:r>
            <a:r>
              <a:rPr lang="es-AR" sz="1200" kern="1200" dirty="0" err="1" smtClean="0">
                <a:solidFill>
                  <a:schemeClr val="tx1"/>
                </a:solidFill>
                <a:effectLst/>
                <a:latin typeface="+mn-lt"/>
              </a:rPr>
              <a:t>DETER</a:t>
            </a:r>
            <a:r>
              <a:rPr lang="es-AR" sz="1200" kern="1200" dirty="0" smtClean="0">
                <a:solidFill>
                  <a:schemeClr val="tx1"/>
                </a:solidFill>
                <a:effectLst/>
                <a:latin typeface="+mn-lt"/>
              </a:rPr>
              <a:t> y, al igual que PRODES, utiliza datos de Landsat TM y </a:t>
            </a:r>
            <a:r>
              <a:rPr lang="es-AR" sz="1200" kern="1200" dirty="0" err="1" smtClean="0">
                <a:solidFill>
                  <a:schemeClr val="tx1"/>
                </a:solidFill>
                <a:effectLst/>
                <a:latin typeface="+mn-lt"/>
              </a:rPr>
              <a:t>CBERS</a:t>
            </a:r>
            <a:r>
              <a:rPr lang="es-AR" sz="1200" kern="1200" dirty="0" smtClean="0">
                <a:solidFill>
                  <a:schemeClr val="tx1"/>
                </a:solidFill>
                <a:effectLst/>
                <a:latin typeface="+mn-lt"/>
              </a:rPr>
              <a:t> con una unidad mínima de mapeo de 6,25 hectáreas. Las áreas degradadas en el Amazonas brasileño se estimaron desde el año 2007 hasta el año 2013 (http://www.obt.inpe.br/degrad/).</a:t>
            </a:r>
            <a:endParaRPr lang="es-AR" sz="1200" kern="1200" dirty="0" smtClean="0">
              <a:solidFill>
                <a:schemeClr val="tx1"/>
              </a:solidFill>
              <a:effectLst/>
              <a:latin typeface="+mn-lt"/>
              <a:ea typeface="+mn-ea"/>
              <a:cs typeface="+mn-cs"/>
            </a:endParaRPr>
          </a:p>
          <a:p>
            <a:r>
              <a:rPr lang="es-AR" sz="1200" b="1" kern="1200" dirty="0" smtClean="0">
                <a:solidFill>
                  <a:schemeClr val="tx1"/>
                </a:solidFill>
                <a:effectLst/>
                <a:latin typeface="+mn-lt"/>
              </a:rPr>
              <a:t> </a:t>
            </a:r>
            <a:endParaRPr lang="es-AR" sz="1200"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s-AR" noProof="0" dirty="0" smtClean="0"/>
          </a:p>
          <a:p>
            <a:pPr>
              <a:defRPr/>
            </a:pPr>
            <a:r>
              <a:rPr lang="es-AR" dirty="0" smtClean="0"/>
              <a:t> </a:t>
            </a:r>
            <a:endParaRPr lang="es-AR" noProof="0" dirty="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6B4F67-EB02-4DE3-9FBF-342FD37BE77F}" type="slidenum">
              <a:rPr lang="en-GB" smtClean="0"/>
              <a:pPr/>
              <a:t>4</a:t>
            </a:fld>
            <a:endParaRPr lang="es-ES" smtClean="0"/>
          </a:p>
        </p:txBody>
      </p:sp>
    </p:spTree>
    <p:extLst>
      <p:ext uri="{BB962C8B-B14F-4D97-AF65-F5344CB8AC3E}">
        <p14:creationId xmlns:p14="http://schemas.microsoft.com/office/powerpoint/2010/main" val="1977926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s-ES" sz="1200" kern="1200" noProof="0" dirty="0" smtClean="0">
                <a:solidFill>
                  <a:schemeClr val="tx1"/>
                </a:solidFill>
                <a:effectLst/>
                <a:latin typeface="+mn-lt"/>
              </a:rPr>
              <a:t>La aplicación de la tecnología satelital de detección remota para evaluar la cubierta forestal de todo el país en India comenzó a principios de la década de 1980. </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noProof="0" dirty="0" smtClean="0">
              <a:solidFill>
                <a:schemeClr val="tx1"/>
              </a:solidFill>
              <a:effectLst/>
              <a:latin typeface="+mn-lt"/>
              <a:ea typeface="+mn-ea"/>
              <a:cs typeface="+mn-cs"/>
            </a:endParaRPr>
          </a:p>
          <a:p>
            <a:pPr marL="171450" indent="-171450">
              <a:buFontTx/>
              <a:buChar char="-"/>
            </a:pPr>
            <a:r>
              <a:rPr lang="es-ES" noProof="0" dirty="0" smtClean="0"/>
              <a:t>El Organismo</a:t>
            </a:r>
            <a:r>
              <a:rPr lang="es-ES" baseline="0" noProof="0" dirty="0" smtClean="0"/>
              <a:t> Nacional de Detección Remota</a:t>
            </a:r>
            <a:r>
              <a:rPr lang="es-ES" noProof="0" dirty="0" smtClean="0"/>
              <a:t> preparó el primer mapa forestal del país en 1984 a una escala de 1:1 millón mediante la interpretación visual de datos de Landsat obtenidos en dos períodos: 1972-1975 y 1980-1982. Desde entonces, a través del Relevamiento </a:t>
            </a:r>
            <a:r>
              <a:rPr lang="es-ES" baseline="0" noProof="0" dirty="0" smtClean="0"/>
              <a:t>Forestal de India</a:t>
            </a:r>
            <a:r>
              <a:rPr lang="es-ES" noProof="0" dirty="0" smtClean="0"/>
              <a:t> (RFI) se ha venido evaluando la cubierta forestal del país en un ciclo de dos años. A través de los años, se han observado mejoras tanto en los datos de detección remota como en las técnicas de interpretación.</a:t>
            </a:r>
          </a:p>
          <a:p>
            <a:pPr marL="0" indent="0">
              <a:buFontTx/>
              <a:buNone/>
            </a:pPr>
            <a:endParaRPr lang="es-ES" noProof="0" dirty="0" smtClean="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s-ES" sz="1200" kern="1200" noProof="0" dirty="0" smtClean="0">
                <a:solidFill>
                  <a:schemeClr val="tx1"/>
                </a:solidFill>
                <a:effectLst/>
                <a:latin typeface="+mn-lt"/>
              </a:rPr>
              <a:t>Toda la evaluación desde la adquisición de datos satelitales hasta la presentación de informes, que incluye la rectificación de imágenes, la</a:t>
            </a:r>
            <a:r>
              <a:rPr lang="es-ES" sz="1200" kern="1200" baseline="0" noProof="0" dirty="0" smtClean="0">
                <a:solidFill>
                  <a:schemeClr val="tx1"/>
                </a:solidFill>
                <a:effectLst/>
                <a:latin typeface="+mn-lt"/>
              </a:rPr>
              <a:t> </a:t>
            </a:r>
            <a:r>
              <a:rPr lang="es-ES" sz="1200" kern="1200" noProof="0" dirty="0" smtClean="0">
                <a:solidFill>
                  <a:schemeClr val="tx1"/>
                </a:solidFill>
                <a:effectLst/>
                <a:latin typeface="+mn-lt"/>
              </a:rPr>
              <a:t>interpretación y la comprobación de datos sobre la tierra (</a:t>
            </a:r>
            <a:r>
              <a:rPr lang="es-ES" noProof="0" dirty="0" smtClean="0"/>
              <a:t>interpretar imágenes satelitales o evaluar la exactitud</a:t>
            </a:r>
            <a:r>
              <a:rPr lang="es-ES" sz="1200" i="0" kern="1200" noProof="0" dirty="0" smtClean="0">
                <a:solidFill>
                  <a:schemeClr val="tx1"/>
                </a:solidFill>
                <a:effectLst/>
                <a:latin typeface="+mn-lt"/>
              </a:rPr>
              <a:t>) y la validación de los cambios</a:t>
            </a:r>
            <a:r>
              <a:rPr lang="es-ES" sz="1200" i="0" kern="1200" baseline="0" noProof="0" dirty="0" smtClean="0">
                <a:solidFill>
                  <a:schemeClr val="tx1"/>
                </a:solidFill>
                <a:effectLst/>
                <a:latin typeface="+mn-lt"/>
              </a:rPr>
              <a:t> a cargo de</a:t>
            </a:r>
            <a:r>
              <a:rPr lang="es-ES" sz="1200" i="0" kern="1200" noProof="0" dirty="0" smtClean="0">
                <a:solidFill>
                  <a:schemeClr val="tx1"/>
                </a:solidFill>
                <a:effectLst/>
                <a:latin typeface="+mn-lt"/>
              </a:rPr>
              <a:t>l Departamento Forestal Estatal/Provincial, lleva casi dos años.</a:t>
            </a:r>
            <a:r>
              <a:rPr lang="es-ES" noProof="0" dirty="0" smtClean="0"/>
              <a:t> El cuadro 3.2.1 de </a:t>
            </a:r>
            <a:r>
              <a:rPr lang="es-ES" i="1" noProof="0" dirty="0" err="1" smtClean="0"/>
              <a:t>Sourcebook</a:t>
            </a:r>
            <a:r>
              <a:rPr lang="es-ES" baseline="0" noProof="0" dirty="0" smtClean="0"/>
              <a:t> (</a:t>
            </a:r>
            <a:r>
              <a:rPr lang="es-ES" i="0" baseline="0" noProof="0" dirty="0" smtClean="0"/>
              <a:t>Libro de consulta) </a:t>
            </a:r>
            <a:r>
              <a:rPr lang="es-ES" noProof="0" dirty="0" smtClean="0"/>
              <a:t>(GOFC-GOLD,</a:t>
            </a:r>
            <a:r>
              <a:rPr lang="es-ES" baseline="0" noProof="0" dirty="0" smtClean="0"/>
              <a:t> </a:t>
            </a:r>
            <a:r>
              <a:rPr lang="es-ES" noProof="0" dirty="0" smtClean="0"/>
              <a:t>2014) muestra </a:t>
            </a:r>
            <a:r>
              <a:rPr lang="es-ES" sz="1200" kern="1200" noProof="0" dirty="0" smtClean="0">
                <a:solidFill>
                  <a:schemeClr val="tx1"/>
                </a:solidFill>
                <a:effectLst/>
                <a:latin typeface="+mn-lt"/>
              </a:rPr>
              <a:t>detalles de los datos, la escala de interpretación y la metodología que se sigue en el mapeo completo de la cubierta forestal realizado durante un período de dos décadas en India.</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noProof="0" dirty="0" smtClean="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s-ES" noProof="0" dirty="0" smtClean="0"/>
              <a:t>En la evaluación se utilizan datos </a:t>
            </a:r>
            <a:r>
              <a:rPr lang="es-ES" noProof="0" dirty="0" smtClean="0"/>
              <a:t>del </a:t>
            </a:r>
            <a:r>
              <a:rPr lang="es-ES" noProof="0" dirty="0" smtClean="0"/>
              <a:t>satélite indio </a:t>
            </a:r>
            <a:r>
              <a:rPr lang="es-ES" noProof="0" dirty="0" err="1" smtClean="0"/>
              <a:t>IRS</a:t>
            </a:r>
            <a:r>
              <a:rPr lang="es-ES" noProof="0" dirty="0" smtClean="0"/>
              <a:t> P6 (Sensor </a:t>
            </a:r>
            <a:r>
              <a:rPr lang="es-ES" noProof="0" dirty="0" err="1" smtClean="0"/>
              <a:t>LISS</a:t>
            </a:r>
            <a:r>
              <a:rPr lang="es-ES" noProof="0" dirty="0" smtClean="0"/>
              <a:t>-III con una resolución de 23,5 metros) en gran parte del período octubre-diciembre, que es el </a:t>
            </a:r>
            <a:r>
              <a:rPr lang="es-ES" noProof="0" dirty="0" smtClean="0"/>
              <a:t>más </a:t>
            </a:r>
            <a:r>
              <a:rPr lang="es-ES" noProof="0" dirty="0" smtClean="0"/>
              <a:t>adecuado para discriminar los bosques caducifolios de India con datos satelitales. </a:t>
            </a:r>
            <a:r>
              <a:rPr lang="es-ES" sz="1200" kern="1200" noProof="0" dirty="0" smtClean="0">
                <a:solidFill>
                  <a:schemeClr val="tx1"/>
                </a:solidFill>
                <a:effectLst/>
                <a:latin typeface="+mn-lt"/>
              </a:rPr>
              <a:t>Se seleccionan las imágenes satelitales con una cubierta nubosa de menos del 10 % para las 313 escenas de </a:t>
            </a:r>
            <a:r>
              <a:rPr lang="es-ES" sz="1200" kern="1200" noProof="0" dirty="0" err="1" smtClean="0">
                <a:solidFill>
                  <a:schemeClr val="tx1"/>
                </a:solidFill>
                <a:effectLst/>
                <a:latin typeface="+mn-lt"/>
              </a:rPr>
              <a:t>LISS</a:t>
            </a:r>
            <a:r>
              <a:rPr lang="es-ES" sz="1200" kern="1200" noProof="0" dirty="0" smtClean="0">
                <a:solidFill>
                  <a:schemeClr val="tx1"/>
                </a:solidFill>
                <a:effectLst/>
                <a:latin typeface="+mn-lt"/>
              </a:rPr>
              <a:t>-III que cubren el territorio indio. Para unos pocos casos (p. ej., Lakshadweep, donde no se disponía de datos sin nubes para todas las islas), el período de los datos se extendió hasta marzo.</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noProof="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s-ES" noProof="0" dirty="0" smtClean="0"/>
              <a:t>Los datos satelitales se procesan digitalmente, incluidas las correcciones radiométricas y de contraste y la rectificación geométrica (con hojas topográficas de referencia geográfica a una escala de 1:50 000 </a:t>
            </a:r>
            <a:r>
              <a:rPr lang="es-ES" noProof="0" dirty="0" smtClean="0"/>
              <a:t>del</a:t>
            </a:r>
            <a:r>
              <a:rPr lang="es-ES" baseline="0" noProof="0" dirty="0" smtClean="0"/>
              <a:t> </a:t>
            </a:r>
            <a:r>
              <a:rPr lang="es-ES" noProof="0" dirty="0" smtClean="0"/>
              <a:t>RFI</a:t>
            </a:r>
            <a:r>
              <a:rPr lang="es-ES" noProof="0" dirty="0" smtClean="0"/>
              <a:t>). Para</a:t>
            </a:r>
            <a:r>
              <a:rPr lang="es-ES" baseline="0" noProof="0" dirty="0" smtClean="0"/>
              <a:t> la </a:t>
            </a:r>
            <a:r>
              <a:rPr lang="es-ES" noProof="0" dirty="0" smtClean="0"/>
              <a:t>interpretación se</a:t>
            </a:r>
            <a:r>
              <a:rPr lang="es-ES" baseline="0" noProof="0" dirty="0" smtClean="0"/>
              <a:t> aplica </a:t>
            </a:r>
            <a:r>
              <a:rPr lang="es-ES" noProof="0" dirty="0" smtClean="0"/>
              <a:t>un enfoque híbrido que combina la clasificación no supervisada en formato </a:t>
            </a:r>
            <a:r>
              <a:rPr lang="es-ES" noProof="0" dirty="0" err="1" smtClean="0"/>
              <a:t>ráster</a:t>
            </a:r>
            <a:r>
              <a:rPr lang="es-ES" noProof="0" dirty="0" smtClean="0"/>
              <a:t> y la interpretación visual de las clases en pantalla. Para excluir las áreas sin vegetación se utilizó el índice diferencial de vegetación normalizado. </a:t>
            </a:r>
            <a:r>
              <a:rPr lang="es-ES" sz="1200" kern="1200" noProof="0" dirty="0" smtClean="0">
                <a:solidFill>
                  <a:schemeClr val="tx1"/>
                </a:solidFill>
                <a:effectLst/>
                <a:latin typeface="+mn-lt"/>
              </a:rPr>
              <a:t>Finalmente, se eliminan los parches de menos de una hectárea de cualquier clase de cubierta terrestre y se los fusiona con la cubierta terrestre circundante.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noProof="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s-ES" noProof="0" dirty="0" smtClean="0"/>
              <a:t>La interpretación inicial va seguida de una verificación terrestre exhaustiva que lleva más de seis meses. Posteriormente</a:t>
            </a:r>
            <a:r>
              <a:rPr lang="es-ES" baseline="0" noProof="0" dirty="0" smtClean="0"/>
              <a:t> se incorporan t</a:t>
            </a:r>
            <a:r>
              <a:rPr lang="es-ES" noProof="0" dirty="0" smtClean="0"/>
              <a:t>odas las correcciones necesarias. Los datos de referencia recopilados por el intérprete durante las campañas de campo se utilizan para clasificar los parches de la cubierta forestal en clases de densidad del</a:t>
            </a:r>
            <a:r>
              <a:rPr lang="es-ES" baseline="0" noProof="0" dirty="0" smtClean="0"/>
              <a:t> dosel arbóreo</a:t>
            </a:r>
            <a:r>
              <a:rPr lang="es-ES" noProof="0" dirty="0" smtClean="0"/>
              <a:t>. </a:t>
            </a:r>
            <a:r>
              <a:rPr lang="es-ES" sz="1200" kern="1200" noProof="0" dirty="0" smtClean="0">
                <a:solidFill>
                  <a:schemeClr val="tx1"/>
                </a:solidFill>
                <a:effectLst/>
                <a:latin typeface="+mn-lt"/>
              </a:rPr>
              <a:t>Se elaboran mapas de la cubierta forestal del distrito y estados/territorios de la unión.</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noProof="0" dirty="0" smtClean="0">
              <a:solidFill>
                <a:schemeClr val="tx1"/>
              </a:solidFill>
              <a:effectLst/>
              <a:latin typeface="+mn-lt"/>
              <a:ea typeface="+mn-ea"/>
              <a:cs typeface="+mn-cs"/>
            </a:endParaRPr>
          </a:p>
          <a:p>
            <a:pPr marL="171450" indent="-171450">
              <a:buFontTx/>
              <a:buChar char="-"/>
            </a:pPr>
            <a:r>
              <a:rPr lang="es-ES" noProof="0" dirty="0" smtClean="0"/>
              <a:t>La evaluación de la exactitud es un ejercicio independiente. Los puntos de muestra seleccionados al azar se verifican en la tierra (datos del inventario de campo) o con datos satelitales con una resolución de 5,8 metros y se comparan con los resultados de la interpretación. En la duodécima evaluación, se distribuyeron 5729 puntos de una manera aleatoria estratificada en todo el territorio. Se ha determinado que el nivel de exactitud general del mapeo de la cubierta forestal para el año 2006 (cinco clases de bosques) es del 92%.</a:t>
            </a:r>
          </a:p>
          <a:p>
            <a:pPr marL="0" indent="0">
              <a:buFontTx/>
              <a:buNone/>
            </a:pPr>
            <a:endParaRPr lang="es-ES" noProof="0" dirty="0" smtClean="0"/>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BF2B10-5696-4ACB-9352-3CCA8008BB3A}" type="slidenum">
              <a:rPr lang="en-GB" smtClean="0"/>
              <a:pPr/>
              <a:t>5</a:t>
            </a:fld>
            <a:endParaRPr lang="es-ES" smtClean="0"/>
          </a:p>
        </p:txBody>
      </p:sp>
    </p:spTree>
    <p:extLst>
      <p:ext uri="{BB962C8B-B14F-4D97-AF65-F5344CB8AC3E}">
        <p14:creationId xmlns:p14="http://schemas.microsoft.com/office/powerpoint/2010/main" val="3587959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s-ES" noProof="0" dirty="0" smtClean="0"/>
              <a:t>La diapositiva ilustra los resultados </a:t>
            </a:r>
            <a:r>
              <a:rPr lang="es-ES" noProof="0" dirty="0" smtClean="0"/>
              <a:t>del </a:t>
            </a:r>
            <a:r>
              <a:rPr lang="es-ES" noProof="0" dirty="0" smtClean="0"/>
              <a:t>RFI. Los resultados finales del mapeo se corresponden con cinco leyendas diferentes, cuatro de las cuales se aplican a las áreas forestales. </a:t>
            </a:r>
          </a:p>
          <a:p>
            <a:pPr marL="0" indent="0">
              <a:buFontTx/>
              <a:buNone/>
            </a:pPr>
            <a:endParaRPr lang="es-ES" noProof="0" dirty="0" smtClean="0"/>
          </a:p>
          <a:p>
            <a:pPr marL="171450" indent="-171450">
              <a:buFontTx/>
              <a:buChar char="-"/>
            </a:pPr>
            <a:r>
              <a:rPr lang="es-ES" noProof="0" dirty="0" smtClean="0"/>
              <a:t>El mapa fue</a:t>
            </a:r>
            <a:r>
              <a:rPr lang="es-ES" baseline="0" noProof="0" dirty="0" smtClean="0"/>
              <a:t> generado por</a:t>
            </a:r>
            <a:r>
              <a:rPr lang="es-ES" noProof="0" dirty="0" smtClean="0"/>
              <a:t> un satélite indio, IRS-P6, con el uso de dos sensores: </a:t>
            </a:r>
            <a:r>
              <a:rPr lang="es-ES" noProof="0" dirty="0" err="1" smtClean="0"/>
              <a:t>LISS</a:t>
            </a:r>
            <a:r>
              <a:rPr lang="es-ES" noProof="0" dirty="0" smtClean="0"/>
              <a:t> III con una resolución de 23,5 metros y </a:t>
            </a:r>
            <a:r>
              <a:rPr lang="es-ES" noProof="0" dirty="0" err="1" smtClean="0"/>
              <a:t>AWiFS</a:t>
            </a:r>
            <a:r>
              <a:rPr lang="es-ES" noProof="0" dirty="0" smtClean="0"/>
              <a:t> con una resolución de 56 metros.</a:t>
            </a:r>
          </a:p>
          <a:p>
            <a:pPr marL="0" indent="0">
              <a:buFontTx/>
              <a:buNone/>
            </a:pPr>
            <a:endParaRPr lang="es-ES" noProof="0" dirty="0" smtClean="0"/>
          </a:p>
          <a:p>
            <a:pPr marL="0" indent="0">
              <a:buFontTx/>
              <a:buNone/>
            </a:pPr>
            <a:r>
              <a:rPr lang="es-ES" noProof="0" dirty="0" smtClean="0"/>
              <a:t>Fuente:</a:t>
            </a:r>
          </a:p>
          <a:p>
            <a:pPr marL="0" indent="0">
              <a:buFontTx/>
              <a:buNone/>
            </a:pPr>
            <a:r>
              <a:rPr lang="es-ES" sz="1200" kern="1200" noProof="0" dirty="0" smtClean="0">
                <a:solidFill>
                  <a:schemeClr val="tx1"/>
                </a:solidFill>
                <a:effectLst/>
                <a:latin typeface="+mn-lt"/>
              </a:rPr>
              <a:t>RFI, 2013.</a:t>
            </a:r>
            <a:endParaRPr lang="es-ES" noProof="0" dirty="0" smtClean="0"/>
          </a:p>
          <a:p>
            <a:pPr marL="171450" indent="-171450">
              <a:buFontTx/>
              <a:buChar char="-"/>
            </a:pPr>
            <a:endParaRPr lang="es-ES" noProof="0" dirty="0" smtClean="0"/>
          </a:p>
        </p:txBody>
      </p:sp>
      <p:sp>
        <p:nvSpPr>
          <p:cNvPr id="103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81726F-161A-4B48-9FCD-C2E6FD2E2832}" type="slidenum">
              <a:rPr lang="en-GB" smtClean="0"/>
              <a:pPr/>
              <a:t>6</a:t>
            </a:fld>
            <a:endParaRPr lang="es-ES" smtClean="0"/>
          </a:p>
        </p:txBody>
      </p:sp>
    </p:spTree>
    <p:extLst>
      <p:ext uri="{BB962C8B-B14F-4D97-AF65-F5344CB8AC3E}">
        <p14:creationId xmlns:p14="http://schemas.microsoft.com/office/powerpoint/2010/main" val="3911012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s-ES" noProof="0" dirty="0" smtClean="0"/>
              <a:t>La diapositiva ilustra los resultados </a:t>
            </a:r>
            <a:r>
              <a:rPr lang="es-ES" noProof="0" dirty="0" smtClean="0"/>
              <a:t>del </a:t>
            </a:r>
            <a:r>
              <a:rPr lang="es-ES" noProof="0" dirty="0" smtClean="0"/>
              <a:t>RFI con mayor detalle. Los resultados finales del mapeo se corresponden con cinco leyendas diferentes, cuatro de los cuales se aplican a las áreas forestales.</a:t>
            </a:r>
          </a:p>
          <a:p>
            <a:pPr marL="0" indent="0">
              <a:buFontTx/>
              <a:buNone/>
            </a:pPr>
            <a:endParaRPr lang="es-ES" noProof="0" dirty="0" smtClean="0"/>
          </a:p>
          <a:p>
            <a:pPr marL="171450" indent="-171450">
              <a:buFontTx/>
              <a:buChar char="-"/>
            </a:pPr>
            <a:r>
              <a:rPr lang="es-ES" noProof="0" dirty="0" smtClean="0"/>
              <a:t>La imagen satelital de </a:t>
            </a:r>
            <a:r>
              <a:rPr lang="es-ES" noProof="0" dirty="0" err="1" smtClean="0"/>
              <a:t>IRS</a:t>
            </a:r>
            <a:r>
              <a:rPr lang="es-ES" noProof="0" dirty="0" smtClean="0"/>
              <a:t> se muestra a la izquierda y el resultado de la clasificación a la derecha. Se eliminan</a:t>
            </a:r>
            <a:r>
              <a:rPr lang="es-ES" baseline="0" noProof="0" dirty="0" smtClean="0"/>
              <a:t> los</a:t>
            </a:r>
            <a:r>
              <a:rPr lang="es-ES" sz="1200" kern="1200" noProof="0" dirty="0" smtClean="0">
                <a:solidFill>
                  <a:schemeClr val="tx1"/>
                </a:solidFill>
                <a:effectLst/>
                <a:latin typeface="+mn-lt"/>
              </a:rPr>
              <a:t> parches de menos de una hectárea de cualquier clase de cu</a:t>
            </a:r>
            <a:r>
              <a:rPr lang="es-ES" noProof="0" dirty="0" smtClean="0"/>
              <a:t>bierta terrestre</a:t>
            </a:r>
            <a:r>
              <a:rPr lang="es-ES" baseline="0" noProof="0" dirty="0" smtClean="0"/>
              <a:t> y se los fusiona </a:t>
            </a:r>
            <a:r>
              <a:rPr lang="es-ES" noProof="0" dirty="0" smtClean="0"/>
              <a:t>con la cubierta terrestre circundante. Sin embargo, en el ejemplo de clasificación (derecha) pueden verse los detalles finos y los pequeños parches del bosque mapeado.</a:t>
            </a:r>
          </a:p>
          <a:p>
            <a:pPr marL="0" indent="0">
              <a:buFontTx/>
              <a:buNone/>
            </a:pPr>
            <a:endParaRPr lang="es-ES" dirty="0" smtClean="0"/>
          </a:p>
        </p:txBody>
      </p:sp>
      <p:sp>
        <p:nvSpPr>
          <p:cNvPr id="1146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D0F0379-C5BA-4876-936A-E56AAD4C6A5D}" type="slidenum">
              <a:rPr lang="en-GB" sz="1200"/>
              <a:pPr algn="r"/>
              <a:t>7</a:t>
            </a:fld>
            <a:endParaRPr lang="es-ES" sz="1200"/>
          </a:p>
        </p:txBody>
      </p:sp>
    </p:spTree>
    <p:extLst>
      <p:ext uri="{BB962C8B-B14F-4D97-AF65-F5344CB8AC3E}">
        <p14:creationId xmlns:p14="http://schemas.microsoft.com/office/powerpoint/2010/main" val="3665780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s-ES" noProof="0" dirty="0" smtClean="0"/>
              <a:t>En África </a:t>
            </a:r>
            <a:r>
              <a:rPr lang="es-ES" noProof="0" dirty="0" smtClean="0"/>
              <a:t>central</a:t>
            </a:r>
            <a:r>
              <a:rPr lang="es-ES" noProof="0" dirty="0" smtClean="0"/>
              <a:t>, se llevó a cabo un ejercicio regional con la participación de instituciones internacionales y expertos nacionales en el marco del Observatorio de los Bosques de </a:t>
            </a:r>
            <a:r>
              <a:rPr lang="es-ES" noProof="0" dirty="0" smtClean="0"/>
              <a:t>esa región.</a:t>
            </a:r>
            <a:endParaRPr lang="es-ES" noProof="0" dirty="0" smtClean="0"/>
          </a:p>
          <a:p>
            <a:pPr marL="0" indent="0">
              <a:buFontTx/>
              <a:buNone/>
            </a:pPr>
            <a:endParaRPr lang="es-ES" noProof="0" dirty="0" smtClean="0">
              <a:solidFill>
                <a:schemeClr val="accent6"/>
              </a:solidFill>
            </a:endParaRPr>
          </a:p>
          <a:p>
            <a:pPr marL="171450" indent="-171450">
              <a:buFontTx/>
              <a:buChar char="-"/>
            </a:pPr>
            <a:r>
              <a:rPr lang="es-ES" noProof="0" dirty="0" smtClean="0"/>
              <a:t>Se aplicó operativamente un enfoque de muestreo sistemático que utiliza imágenes de resolución media (Landsat) a toda la cuenca del río Congo para estimar con exactitud la deforestación a nivel regional y, en el caso de los países grandes, a nivel nacional durante el período 1990 a 2005. </a:t>
            </a:r>
            <a:r>
              <a:rPr lang="es-ES" sz="1200" kern="1200" noProof="0" dirty="0" smtClean="0">
                <a:solidFill>
                  <a:schemeClr val="tx1"/>
                </a:solidFill>
                <a:effectLst/>
                <a:latin typeface="+mn-lt"/>
              </a:rPr>
              <a:t>El estudio incluyó sitios de muestro de 20 × 20 km</a:t>
            </a:r>
            <a:r>
              <a:rPr lang="es-ES" sz="1200" kern="1200" baseline="30000" noProof="0" dirty="0" smtClean="0">
                <a:solidFill>
                  <a:schemeClr val="tx1"/>
                </a:solidFill>
                <a:effectLst/>
                <a:latin typeface="+mn-lt"/>
              </a:rPr>
              <a:t>2</a:t>
            </a:r>
            <a:r>
              <a:rPr lang="es-ES" sz="1200" kern="1200" noProof="0" dirty="0" smtClean="0">
                <a:solidFill>
                  <a:schemeClr val="tx1"/>
                </a:solidFill>
                <a:effectLst/>
                <a:latin typeface="+mn-lt"/>
              </a:rPr>
              <a:t> distribuidos sistemáticamente cada 0,5° en todo el dominio del bosque de África </a:t>
            </a:r>
            <a:r>
              <a:rPr lang="es-ES" sz="1200" kern="1200" noProof="0" dirty="0" smtClean="0">
                <a:solidFill>
                  <a:schemeClr val="tx1"/>
                </a:solidFill>
                <a:effectLst/>
                <a:latin typeface="+mn-lt"/>
              </a:rPr>
              <a:t>central</a:t>
            </a:r>
            <a:r>
              <a:rPr lang="es-ES" sz="1200" kern="1200" noProof="0" dirty="0" smtClean="0">
                <a:solidFill>
                  <a:schemeClr val="tx1"/>
                </a:solidFill>
                <a:effectLst/>
                <a:latin typeface="+mn-lt"/>
              </a:rPr>
              <a:t>, lo que equivalió a una tasa de muestreo del 13,6 % del área total. Esto dio como resultado 547 sitios de muestra en la cuenca del Congo, de los cuales 267 se encontraban en la RDC.</a:t>
            </a:r>
          </a:p>
          <a:p>
            <a:pPr marL="0" indent="0">
              <a:buFontTx/>
              <a:buNone/>
            </a:pPr>
            <a:endParaRPr lang="es-ES" sz="1200" kern="1200" noProof="0" dirty="0" smtClean="0">
              <a:solidFill>
                <a:schemeClr val="tx1"/>
              </a:solidFill>
              <a:effectLst/>
              <a:latin typeface="+mn-lt"/>
              <a:ea typeface="+mn-ea"/>
              <a:cs typeface="+mn-cs"/>
            </a:endParaRPr>
          </a:p>
          <a:p>
            <a:pPr marL="171450" indent="-171450">
              <a:buFontTx/>
              <a:buChar char="-"/>
            </a:pPr>
            <a:r>
              <a:rPr lang="es-ES" sz="1200" kern="1200" noProof="0" dirty="0" smtClean="0">
                <a:solidFill>
                  <a:schemeClr val="tx1"/>
                </a:solidFill>
                <a:effectLst/>
                <a:latin typeface="+mn-lt"/>
              </a:rPr>
              <a:t>Para cada sitio, se extrajeron subconjuntos tanto de las imágenes de Landsat TM como </a:t>
            </a:r>
            <a:r>
              <a:rPr lang="es-ES" sz="1200" kern="1200" noProof="0" dirty="0" err="1" smtClean="0">
                <a:solidFill>
                  <a:schemeClr val="tx1"/>
                </a:solidFill>
                <a:effectLst/>
                <a:latin typeface="+mn-lt"/>
              </a:rPr>
              <a:t>ETM</a:t>
            </a:r>
            <a:r>
              <a:rPr lang="es-ES" sz="1200" kern="1200" noProof="0" dirty="0" smtClean="0">
                <a:solidFill>
                  <a:schemeClr val="tx1"/>
                </a:solidFill>
                <a:effectLst/>
                <a:latin typeface="+mn-lt"/>
              </a:rPr>
              <a:t>+ adquiridas en 1990, 2000 y 2005. Las imágenes satelitales se analizaron con un enfoque basado en objetos (segmentación de varias fechas) con una base de datos de firma de cubierta terrestre para la clasificación, seguida de la validación visual.</a:t>
            </a:r>
          </a:p>
          <a:p>
            <a:pPr marL="0" indent="0">
              <a:buFontTx/>
              <a:buNone/>
            </a:pPr>
            <a:endParaRPr lang="es-ES" sz="1200" kern="1200" noProof="0" dirty="0" smtClean="0">
              <a:solidFill>
                <a:schemeClr val="tx1"/>
              </a:solidFill>
              <a:effectLst/>
              <a:latin typeface="+mn-lt"/>
              <a:ea typeface="+mn-ea"/>
              <a:cs typeface="+mn-cs"/>
            </a:endParaRPr>
          </a:p>
          <a:p>
            <a:pPr marL="171450" indent="-171450">
              <a:buFontTx/>
              <a:buChar char="-"/>
            </a:pPr>
            <a:r>
              <a:rPr lang="es-ES" sz="1200" kern="1200" noProof="0" dirty="0" smtClean="0">
                <a:solidFill>
                  <a:schemeClr val="tx1"/>
                </a:solidFill>
                <a:effectLst/>
                <a:latin typeface="+mn-lt"/>
              </a:rPr>
              <a:t>Los resultados están representados por una matriz de cambio para cada sitio de muestra, que describe cuatro procesos de cambio de la cubierta terrestre reagrupados: deforestación, reforestación, degradación de los bosques y recuperación de los bosques. Las muestras en las que se observó un cambio en la cubierta forestal se clasifican en 10 clases de cubierta terrestre: 1) bosque denso, 2) bosque degradado, 3) barbecho extenso y bosque secundario, 4)</a:t>
            </a:r>
            <a:r>
              <a:rPr lang="es-ES" noProof="0" dirty="0" smtClean="0"/>
              <a:t> </a:t>
            </a:r>
            <a:r>
              <a:rPr lang="es-ES" sz="1200" kern="1200" noProof="0" dirty="0" smtClean="0">
                <a:solidFill>
                  <a:schemeClr val="tx1"/>
                </a:solidFill>
                <a:effectLst/>
                <a:latin typeface="+mn-lt"/>
              </a:rPr>
              <a:t>mosaico forestal/agrícola, 5) agricultura y barbecho reducido, 6) suelo desnudo y área urbana, 7)</a:t>
            </a:r>
            <a:r>
              <a:rPr lang="es-ES" noProof="0" dirty="0" smtClean="0"/>
              <a:t> </a:t>
            </a:r>
            <a:r>
              <a:rPr lang="es-ES" sz="1200" kern="1200" noProof="0" dirty="0" smtClean="0">
                <a:solidFill>
                  <a:schemeClr val="tx1"/>
                </a:solidFill>
                <a:effectLst/>
                <a:latin typeface="+mn-lt"/>
              </a:rPr>
              <a:t>vegetación no forestal, 8) mosaico forestal-sabana, 9) cuerpos de agua y 10) sin datos.</a:t>
            </a:r>
          </a:p>
          <a:p>
            <a:pPr marL="0" indent="0">
              <a:buFontTx/>
              <a:buNone/>
            </a:pPr>
            <a:r>
              <a:rPr lang="es-ES" noProof="0" dirty="0" smtClean="0"/>
              <a:t> </a:t>
            </a:r>
            <a:endParaRPr lang="es-ES" sz="1200" kern="1200" noProof="0" dirty="0" smtClean="0">
              <a:solidFill>
                <a:schemeClr val="tx1"/>
              </a:solidFill>
              <a:effectLst/>
              <a:latin typeface="+mn-lt"/>
              <a:ea typeface="+mn-ea"/>
              <a:cs typeface="+mn-cs"/>
            </a:endParaRPr>
          </a:p>
          <a:p>
            <a:pPr marL="171450" indent="-171450">
              <a:buFontTx/>
              <a:buChar char="-"/>
            </a:pPr>
            <a:r>
              <a:rPr lang="es-ES" noProof="0" dirty="0" smtClean="0"/>
              <a:t>En el caso de una región como África central, cuya cubierta</a:t>
            </a:r>
            <a:r>
              <a:rPr lang="es-ES" baseline="0" noProof="0" dirty="0" smtClean="0"/>
              <a:t> forestal es de </a:t>
            </a:r>
            <a:r>
              <a:rPr lang="es-ES" noProof="0" dirty="0" smtClean="0"/>
              <a:t>186 millones de hectáreas, este ejercicio condujo a una estimación de la tasa de deforestación bruta anual de 0,26 ± 0,04 % para el período 2000-05. En</a:t>
            </a:r>
            <a:r>
              <a:rPr lang="es-ES" baseline="0" noProof="0" dirty="0" smtClean="0"/>
              <a:t> el caso de </a:t>
            </a:r>
            <a:r>
              <a:rPr lang="es-ES" noProof="0" dirty="0" smtClean="0"/>
              <a:t>la RDC, que acusa una cantidad lo suficientemente grande de muestras (267), la tasa de deforestación anual estimada fue de 0,32 ± 0,05 %. </a:t>
            </a:r>
            <a:r>
              <a:rPr lang="es-ES" sz="1200" kern="1200" noProof="0" dirty="0" smtClean="0">
                <a:solidFill>
                  <a:schemeClr val="tx1"/>
                </a:solidFill>
                <a:effectLst/>
                <a:latin typeface="+mn-lt"/>
              </a:rPr>
              <a:t>También se estimaron las tasas de degradación (tasa bruta anual: 0,14 ± 0,02 % para toda la cuenca).</a:t>
            </a:r>
          </a:p>
          <a:p>
            <a:pPr marL="171450" indent="-171450">
              <a:buFontTx/>
              <a:buChar char="-"/>
            </a:pPr>
            <a:endParaRPr lang="es-ES" sz="1200" kern="1200" noProof="0" dirty="0" smtClean="0">
              <a:solidFill>
                <a:schemeClr val="tx1"/>
              </a:solidFill>
              <a:effectLst/>
              <a:latin typeface="+mn-lt"/>
              <a:ea typeface="+mn-ea"/>
              <a:cs typeface="+mn-cs"/>
            </a:endParaRPr>
          </a:p>
          <a:p>
            <a:pPr marL="0" indent="0">
              <a:buFontTx/>
              <a:buNone/>
            </a:pPr>
            <a:r>
              <a:rPr lang="es-ES" sz="1200" kern="1200" noProof="0" dirty="0" smtClean="0">
                <a:solidFill>
                  <a:schemeClr val="tx1"/>
                </a:solidFill>
                <a:effectLst/>
                <a:latin typeface="+mn-lt"/>
              </a:rPr>
              <a:t>Fuentes:</a:t>
            </a:r>
          </a:p>
          <a:p>
            <a:pPr marL="0" indent="0">
              <a:buFontTx/>
              <a:buNone/>
            </a:pPr>
            <a:r>
              <a:rPr lang="es-ES" sz="1200" kern="1200" noProof="0" dirty="0" smtClean="0">
                <a:solidFill>
                  <a:schemeClr val="tx1"/>
                </a:solidFill>
                <a:effectLst/>
                <a:latin typeface="+mn-lt"/>
              </a:rPr>
              <a:t>de </a:t>
            </a:r>
            <a:r>
              <a:rPr lang="es-ES" sz="1200" kern="1200" noProof="0" dirty="0" err="1" smtClean="0">
                <a:solidFill>
                  <a:schemeClr val="tx1"/>
                </a:solidFill>
                <a:effectLst/>
                <a:latin typeface="+mn-lt"/>
              </a:rPr>
              <a:t>Wasseige</a:t>
            </a:r>
            <a:r>
              <a:rPr lang="es-ES" sz="1200" kern="1200" noProof="0" dirty="0" smtClean="0">
                <a:solidFill>
                  <a:schemeClr val="tx1"/>
                </a:solidFill>
                <a:effectLst/>
                <a:latin typeface="+mn-lt"/>
              </a:rPr>
              <a:t>, 2012;</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noProof="0" dirty="0" smtClean="0">
                <a:solidFill>
                  <a:schemeClr val="tx1"/>
                </a:solidFill>
                <a:effectLst/>
                <a:latin typeface="+mn-lt"/>
              </a:rPr>
              <a:t>Ernst y otros, 2012.;</a:t>
            </a:r>
            <a:endParaRPr lang="es-ES" sz="1200" kern="1200" noProof="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noProof="0" dirty="0" err="1" smtClean="0">
                <a:solidFill>
                  <a:schemeClr val="tx1"/>
                </a:solidFill>
                <a:effectLst/>
                <a:latin typeface="+mn-lt"/>
              </a:rPr>
              <a:t>Potapov</a:t>
            </a:r>
            <a:r>
              <a:rPr lang="es-ES" sz="1200" kern="1200" noProof="0" dirty="0" smtClean="0">
                <a:solidFill>
                  <a:schemeClr val="tx1"/>
                </a:solidFill>
                <a:effectLst/>
                <a:latin typeface="+mn-lt"/>
              </a:rPr>
              <a:t> y otros, 2012.</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noProof="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s-ES" sz="1200" kern="1200" noProof="0" dirty="0" smtClean="0">
              <a:solidFill>
                <a:schemeClr val="tx1"/>
              </a:solidFill>
              <a:effectLst/>
              <a:latin typeface="+mn-lt"/>
              <a:ea typeface="+mn-ea"/>
              <a:cs typeface="+mn-cs"/>
            </a:endParaRPr>
          </a:p>
          <a:p>
            <a:pPr marL="171450" indent="-171450">
              <a:buFontTx/>
              <a:buChar char="-"/>
            </a:pPr>
            <a:endParaRPr lang="es-ES" noProof="0" dirty="0" smtClean="0"/>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319F82-159F-4D34-AB02-F93D6F8AA889}" type="slidenum">
              <a:rPr lang="en-GB" smtClean="0"/>
              <a:pPr/>
              <a:t>8</a:t>
            </a:fld>
            <a:endParaRPr lang="es-ES" smtClean="0"/>
          </a:p>
        </p:txBody>
      </p:sp>
    </p:spTree>
    <p:extLst>
      <p:ext uri="{BB962C8B-B14F-4D97-AF65-F5344CB8AC3E}">
        <p14:creationId xmlns:p14="http://schemas.microsoft.com/office/powerpoint/2010/main" val="4172569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noProof="0" dirty="0" smtClean="0"/>
              <a:t>El </a:t>
            </a:r>
            <a:r>
              <a:rPr lang="es-ES" sz="1200" i="1" kern="1200" noProof="0" dirty="0" smtClean="0">
                <a:solidFill>
                  <a:schemeClr val="tx1"/>
                </a:solidFill>
                <a:effectLst/>
                <a:latin typeface="+mn-lt"/>
              </a:rPr>
              <a:t>bosque degradado </a:t>
            </a:r>
            <a:r>
              <a:rPr lang="es-ES" sz="1200" kern="1200" noProof="0" dirty="0" smtClean="0">
                <a:solidFill>
                  <a:schemeClr val="tx1"/>
                </a:solidFill>
                <a:effectLst/>
                <a:latin typeface="+mn-lt"/>
              </a:rPr>
              <a:t>se definió espectralmente a partir de las imágenes (tonos más claros en los compuestos de color de imágenes en comparación con los bosques densos). </a:t>
            </a:r>
            <a:endParaRPr lang="es-ES" sz="1200" kern="1200" noProof="0" dirty="0" smtClean="0">
              <a:solidFill>
                <a:schemeClr val="tx1"/>
              </a:solidFill>
              <a:effectLst/>
              <a:latin typeface="+mn-lt"/>
              <a:ea typeface="+mn-ea"/>
              <a:cs typeface="+mn-cs"/>
            </a:endParaRPr>
          </a:p>
          <a:p>
            <a:endParaRPr lang="es-ES" noProof="0" dirty="0"/>
          </a:p>
        </p:txBody>
      </p:sp>
      <p:sp>
        <p:nvSpPr>
          <p:cNvPr id="4" name="Slide Number Placeholder 3"/>
          <p:cNvSpPr>
            <a:spLocks noGrp="1"/>
          </p:cNvSpPr>
          <p:nvPr>
            <p:ph type="sldNum" sz="quarter" idx="10"/>
          </p:nvPr>
        </p:nvSpPr>
        <p:spPr/>
        <p:txBody>
          <a:bodyPr/>
          <a:lstStyle/>
          <a:p>
            <a:pPr>
              <a:defRPr/>
            </a:pPr>
            <a:fld id="{841F3CB1-D075-420F-AB80-C315EF4EF379}" type="slidenum">
              <a:rPr lang="en-GB" smtClean="0"/>
              <a:pPr>
                <a:defRPr/>
              </a:pPr>
              <a:t>9</a:t>
            </a:fld>
            <a:endParaRPr lang="es-ES"/>
          </a:p>
        </p:txBody>
      </p:sp>
    </p:spTree>
    <p:extLst>
      <p:ext uri="{BB962C8B-B14F-4D97-AF65-F5344CB8AC3E}">
        <p14:creationId xmlns:p14="http://schemas.microsoft.com/office/powerpoint/2010/main" val="323932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0" indent="0">
              <a:buFontTx/>
              <a:buNone/>
            </a:pPr>
            <a:r>
              <a:rPr lang="es-ES" noProof="0" dirty="0" smtClean="0"/>
              <a:t>La diapositiva presenta los resultados de la deforestación basados en un esquema de muestreo sistemático en la parte central de África. Cada punto representa un sitio de muestreo donde se ha detectado deforestación. El tamaño del punto se correlaciona con el alcance del </a:t>
            </a:r>
            <a:r>
              <a:rPr lang="es-ES" noProof="0" dirty="0" smtClean="0"/>
              <a:t>fenómeno</a:t>
            </a:r>
            <a:r>
              <a:rPr lang="es-ES" noProof="0" dirty="0" smtClean="0"/>
              <a:t>. Nótese</a:t>
            </a:r>
            <a:r>
              <a:rPr lang="es-ES" baseline="0" noProof="0" dirty="0" smtClean="0"/>
              <a:t> que,</a:t>
            </a:r>
            <a:r>
              <a:rPr lang="es-ES" noProof="0" dirty="0" smtClean="0"/>
              <a:t> si bien este tipo de esquema de muestreo sistemático no puede utilizarse para generar mapas</a:t>
            </a:r>
            <a:r>
              <a:rPr lang="es-ES" baseline="0" noProof="0" dirty="0" smtClean="0"/>
              <a:t> completos</a:t>
            </a:r>
            <a:r>
              <a:rPr lang="es-ES" noProof="0" dirty="0" smtClean="0"/>
              <a:t> de la cubierta forestal, puede utilizarse para obtener estadísticas de deforestación a nivel nacional y regional (en tanto la cantidad de parcelas permita una estimación estadísticamente significativa).</a:t>
            </a:r>
          </a:p>
          <a:p>
            <a:pPr marL="171450" indent="-171450">
              <a:buFontTx/>
              <a:buChar char="-"/>
            </a:pPr>
            <a:endParaRPr lang="es-ES" noProof="0" dirty="0" smtClean="0"/>
          </a:p>
          <a:p>
            <a:pPr marL="0" indent="0">
              <a:buFontTx/>
              <a:buNone/>
            </a:pPr>
            <a:r>
              <a:rPr lang="es-ES" noProof="0" dirty="0" smtClean="0"/>
              <a:t>Fuente:</a:t>
            </a:r>
          </a:p>
          <a:p>
            <a:pPr marL="0" indent="0">
              <a:buFontTx/>
              <a:buNone/>
            </a:pPr>
            <a:r>
              <a:rPr lang="es-ES" noProof="0" dirty="0" err="1" smtClean="0"/>
              <a:t>Mayaux</a:t>
            </a:r>
            <a:r>
              <a:rPr lang="es-ES" noProof="0" dirty="0" smtClean="0"/>
              <a:t> y otros, 2013.</a:t>
            </a:r>
          </a:p>
          <a:p>
            <a:pPr marL="171450" indent="-171450">
              <a:buFontTx/>
              <a:buChar char="-"/>
            </a:pPr>
            <a:endParaRPr lang="es-ES" dirty="0" smtClean="0"/>
          </a:p>
          <a:p>
            <a:pPr marL="171450" indent="-171450"/>
            <a:endParaRPr lang="es-ES" dirty="0" smtClean="0"/>
          </a:p>
        </p:txBody>
      </p:sp>
      <p:sp>
        <p:nvSpPr>
          <p:cNvPr id="107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373607-DA30-40C4-AD2D-2891B5F67862}" type="slidenum">
              <a:rPr lang="en-GB" smtClean="0"/>
              <a:pPr/>
              <a:t>10</a:t>
            </a:fld>
            <a:endParaRPr lang="es-ES" smtClean="0"/>
          </a:p>
        </p:txBody>
      </p:sp>
    </p:spTree>
    <p:extLst>
      <p:ext uri="{BB962C8B-B14F-4D97-AF65-F5344CB8AC3E}">
        <p14:creationId xmlns:p14="http://schemas.microsoft.com/office/powerpoint/2010/main" val="1996769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lvl="0"/>
            <a:r>
              <a:rPr lang="en-US" noProof="0" smtClean="0"/>
              <a:t>Click to edit Master text styles</a:t>
            </a:r>
          </a:p>
        </p:txBody>
      </p:sp>
      <p:sp>
        <p:nvSpPr>
          <p:cNvPr id="5" name="Tijdelijke aanduiding voor tekst 4"/>
          <p:cNvSpPr>
            <a:spLocks noGrp="1"/>
          </p:cNvSpPr>
          <p:nvPr>
            <p:ph type="body" sz="quarter" idx="18"/>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lvl="0"/>
            <a:r>
              <a:rPr lang="en-US" noProof="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pPr lvl="0"/>
            <a:endParaRPr lang="nl-NL"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pPr lvl="0"/>
            <a:endParaRPr lang="nl-NL"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
        <p:nvSpPr>
          <p:cNvPr id="9" name="Rectangle 8"/>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3" name="TextBox 12"/>
          <p:cNvSpPr txBox="1"/>
          <p:nvPr userDrawn="1"/>
        </p:nvSpPr>
        <p:spPr>
          <a:xfrm>
            <a:off x="1016519" y="6087138"/>
            <a:ext cx="7505182" cy="553998"/>
          </a:xfrm>
          <a:prstGeom prst="rect">
            <a:avLst/>
          </a:prstGeom>
          <a:noFill/>
        </p:spPr>
        <p:txBody>
          <a:bodyPr wrap="square" rtlCol="0">
            <a:spAutoFit/>
          </a:bodyPr>
          <a:lstStyle/>
          <a:p>
            <a:pPr>
              <a:lnSpc>
                <a:spcPts val="1800"/>
              </a:lnSpc>
            </a:pPr>
            <a:r>
              <a:rPr lang="es-ES" sz="1300" i="1" noProof="0" dirty="0" smtClean="0">
                <a:solidFill>
                  <a:schemeClr val="accent6">
                    <a:lumMod val="50000"/>
                    <a:lumOff val="50000"/>
                  </a:schemeClr>
                </a:solidFill>
                <a:latin typeface="Calibri" panose="020F0502020204030204" pitchFamily="34" charset="0"/>
              </a:rPr>
              <a:t>Módulo 2.1: Seguimiento de los datos de actividad en los bosques con detección remota</a:t>
            </a:r>
          </a:p>
          <a:p>
            <a:pPr marL="0" marR="0" indent="0" algn="l" defTabSz="914400" rtl="0" eaLnBrk="1" fontAlgn="base" latinLnBrk="0" hangingPunct="1">
              <a:lnSpc>
                <a:spcPts val="1800"/>
              </a:lnSpc>
              <a:spcBef>
                <a:spcPct val="0"/>
              </a:spcBef>
              <a:spcAft>
                <a:spcPct val="0"/>
              </a:spcAft>
              <a:buClrTx/>
              <a:buSzTx/>
              <a:buFontTx/>
              <a:buNone/>
              <a:tabLst/>
              <a:defRPr/>
            </a:pPr>
            <a:r>
              <a:rPr lang="es-ES" sz="1300" i="1" noProof="0" dirty="0" smtClean="0">
                <a:solidFill>
                  <a:schemeClr val="accent6">
                    <a:lumMod val="50000"/>
                    <a:lumOff val="50000"/>
                  </a:schemeClr>
                </a:solidFill>
                <a:latin typeface="Calibri" panose="020F0502020204030204" pitchFamily="34" charset="0"/>
              </a:rPr>
              <a:t>Materiales de capacitación de REDD+ de GOFC-GOLD, Universidad de Wageningen, FCPF del Banco Mundial</a:t>
            </a:r>
          </a:p>
        </p:txBody>
      </p:sp>
      <p:sp>
        <p:nvSpPr>
          <p:cNvPr id="14" name="Chevron 13"/>
          <p:cNvSpPr/>
          <p:nvPr userDrawn="1"/>
        </p:nvSpPr>
        <p:spPr>
          <a:xfrm>
            <a:off x="492412" y="6198880"/>
            <a:ext cx="425558" cy="179648"/>
          </a:xfrm>
          <a:prstGeom prst="chevron">
            <a:avLst/>
          </a:prstGeom>
          <a:solidFill>
            <a:schemeClr val="accent1">
              <a:lumMod val="40000"/>
              <a:lumOff val="60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TextBox 14"/>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‹Nº›</a:t>
            </a:fld>
            <a:endParaRPr lang="es-ES" sz="1200" dirty="0" smtClean="0">
              <a:solidFill>
                <a:schemeClr val="accent2">
                  <a:lumMod val="75000"/>
                </a:schemeClr>
              </a:solidFill>
              <a:latin typeface="Verdana" pitchFamily="34" charset="0"/>
            </a:endParaRPr>
          </a:p>
        </p:txBody>
      </p:sp>
      <p:cxnSp>
        <p:nvCxnSpPr>
          <p:cNvPr id="16"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10" name="Rectangle 9"/>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4" name="TextBox 13"/>
          <p:cNvSpPr txBox="1"/>
          <p:nvPr userDrawn="1"/>
        </p:nvSpPr>
        <p:spPr>
          <a:xfrm>
            <a:off x="1016518" y="6141730"/>
            <a:ext cx="7070651" cy="784830"/>
          </a:xfrm>
          <a:prstGeom prst="rect">
            <a:avLst/>
          </a:prstGeom>
          <a:noFill/>
        </p:spPr>
        <p:txBody>
          <a:bodyPr wrap="square" rtlCol="0">
            <a:spAutoFit/>
          </a:bodyPr>
          <a:lstStyle/>
          <a:p>
            <a:pPr>
              <a:lnSpc>
                <a:spcPts val="1800"/>
              </a:lnSpc>
            </a:pPr>
            <a:r>
              <a:rPr lang="en-GB" sz="1400" i="1" dirty="0" smtClean="0">
                <a:solidFill>
                  <a:schemeClr val="accent6">
                    <a:lumMod val="50000"/>
                    <a:lumOff val="50000"/>
                  </a:schemeClr>
                </a:solidFill>
                <a:latin typeface="Calibri" panose="020F0502020204030204" pitchFamily="34" charset="0"/>
              </a:rPr>
              <a:t>Módulo 2.1 </a:t>
            </a:r>
            <a:r>
              <a:rPr lang="en-GB" sz="1400" i="1" dirty="0" err="1" smtClean="0">
                <a:solidFill>
                  <a:schemeClr val="accent6">
                    <a:lumMod val="50000"/>
                    <a:lumOff val="50000"/>
                  </a:schemeClr>
                </a:solidFill>
                <a:latin typeface="Calibri" panose="020F0502020204030204" pitchFamily="34" charset="0"/>
              </a:rPr>
              <a:t>Seguimiento</a:t>
            </a:r>
            <a:r>
              <a:rPr lang="en-GB" sz="1400" i="1" dirty="0" smtClean="0">
                <a:solidFill>
                  <a:schemeClr val="accent6">
                    <a:lumMod val="50000"/>
                    <a:lumOff val="50000"/>
                  </a:schemeClr>
                </a:solidFill>
                <a:latin typeface="Calibri" panose="020F0502020204030204" pitchFamily="34" charset="0"/>
              </a:rPr>
              <a:t> de los datos de actividad para los bosques con detección remota</a:t>
            </a:r>
            <a:endParaRPr lang="es-ES" sz="1400" i="1" dirty="0" smtClean="0">
              <a:solidFill>
                <a:schemeClr val="accent6">
                  <a:lumMod val="50000"/>
                  <a:lumOff val="50000"/>
                </a:schemeClr>
              </a:solidFill>
              <a:latin typeface="Calibri" panose="020F0502020204030204" pitchFamily="34" charset="0"/>
            </a:endParaRPr>
          </a:p>
          <a:p>
            <a:pPr marL="0" marR="0" indent="0" algn="l" defTabSz="914400" rtl="0" eaLnBrk="1" fontAlgn="base" latinLnBrk="0" hangingPunct="1">
              <a:lnSpc>
                <a:spcPts val="1800"/>
              </a:lnSpc>
              <a:spcBef>
                <a:spcPct val="0"/>
              </a:spcBef>
              <a:spcAft>
                <a:spcPct val="0"/>
              </a:spcAft>
              <a:buClrTx/>
              <a:buSzTx/>
              <a:buFontTx/>
              <a:buNone/>
              <a:tabLst/>
              <a:defRPr/>
            </a:pPr>
            <a:r>
              <a:rPr lang="en-GB" sz="1400" i="1" dirty="0" smtClean="0">
                <a:solidFill>
                  <a:schemeClr val="accent6">
                    <a:lumMod val="50000"/>
                    <a:lumOff val="50000"/>
                  </a:schemeClr>
                </a:solidFill>
                <a:latin typeface="Calibri" panose="020F0502020204030204" pitchFamily="34" charset="0"/>
              </a:rPr>
              <a:t>Materiales de capacitación de REDD+ de GOFC-GOLD, Universidad de Wageningen, FCPF del Banco Mundial</a:t>
            </a:r>
          </a:p>
        </p:txBody>
      </p:sp>
      <p:sp>
        <p:nvSpPr>
          <p:cNvPr id="15" name="Chevron 14"/>
          <p:cNvSpPr/>
          <p:nvPr userDrawn="1"/>
        </p:nvSpPr>
        <p:spPr>
          <a:xfrm>
            <a:off x="492412" y="6198880"/>
            <a:ext cx="425558" cy="179648"/>
          </a:xfrm>
          <a:prstGeom prst="chevron">
            <a:avLst/>
          </a:prstGeom>
          <a:solidFill>
            <a:schemeClr val="accent1">
              <a:lumMod val="40000"/>
              <a:lumOff val="60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TextBox 15"/>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‹Nº›</a:t>
            </a:fld>
            <a:endParaRPr lang="es-ES" sz="1200" dirty="0" smtClean="0">
              <a:solidFill>
                <a:schemeClr val="accent2">
                  <a:lumMod val="75000"/>
                </a:schemeClr>
              </a:solidFill>
              <a:latin typeface="Verdana" pitchFamily="34" charset="0"/>
            </a:endParaRPr>
          </a:p>
        </p:txBody>
      </p:sp>
      <p:cxnSp>
        <p:nvCxnSpPr>
          <p:cNvPr id="17"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2125" y="230188"/>
            <a:ext cx="8442325"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43011" name="Tijdelijke aanduiding voor tekst 23"/>
          <p:cNvSpPr>
            <a:spLocks noGrp="1"/>
          </p:cNvSpPr>
          <p:nvPr>
            <p:ph type="body" idx="1"/>
          </p:nvPr>
        </p:nvSpPr>
        <p:spPr bwMode="auto">
          <a:xfrm>
            <a:off x="420688" y="1843088"/>
            <a:ext cx="8521700" cy="408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sp>
        <p:nvSpPr>
          <p:cNvPr id="7" name="Rectangle 6"/>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TextBox 10"/>
          <p:cNvSpPr txBox="1"/>
          <p:nvPr userDrawn="1"/>
        </p:nvSpPr>
        <p:spPr>
          <a:xfrm>
            <a:off x="1016517" y="6046194"/>
            <a:ext cx="7620169" cy="553998"/>
          </a:xfrm>
          <a:prstGeom prst="rect">
            <a:avLst/>
          </a:prstGeom>
          <a:noFill/>
        </p:spPr>
        <p:txBody>
          <a:bodyPr wrap="square" rtlCol="0">
            <a:spAutoFit/>
          </a:bodyPr>
          <a:lstStyle/>
          <a:p>
            <a:pPr>
              <a:lnSpc>
                <a:spcPts val="1800"/>
              </a:lnSpc>
            </a:pPr>
            <a:r>
              <a:rPr lang="es-ES" sz="1300" i="1" noProof="0" dirty="0" smtClean="0">
                <a:solidFill>
                  <a:schemeClr val="accent6">
                    <a:lumMod val="50000"/>
                    <a:lumOff val="50000"/>
                  </a:schemeClr>
                </a:solidFill>
                <a:latin typeface="Calibri" panose="020F0502020204030204" pitchFamily="34" charset="0"/>
              </a:rPr>
              <a:t>Módulo 2.1 Seguimiento de los datos de actividad en los bosques con detección remota</a:t>
            </a:r>
          </a:p>
          <a:p>
            <a:pPr marL="0" marR="0" indent="0" algn="l" defTabSz="914400" rtl="0" eaLnBrk="1" fontAlgn="base" latinLnBrk="0" hangingPunct="1">
              <a:lnSpc>
                <a:spcPts val="1800"/>
              </a:lnSpc>
              <a:spcBef>
                <a:spcPct val="0"/>
              </a:spcBef>
              <a:spcAft>
                <a:spcPct val="0"/>
              </a:spcAft>
              <a:buClrTx/>
              <a:buSzTx/>
              <a:buFontTx/>
              <a:buNone/>
              <a:tabLst/>
              <a:defRPr/>
            </a:pPr>
            <a:r>
              <a:rPr lang="es-ES" sz="1300" i="1" noProof="0" dirty="0" smtClean="0">
                <a:solidFill>
                  <a:schemeClr val="accent6">
                    <a:lumMod val="50000"/>
                    <a:lumOff val="50000"/>
                  </a:schemeClr>
                </a:solidFill>
                <a:latin typeface="Calibri" panose="020F0502020204030204" pitchFamily="34" charset="0"/>
              </a:rPr>
              <a:t>Materiales de capacitación sobre REDD+ de </a:t>
            </a:r>
            <a:r>
              <a:rPr lang="es-ES" sz="1300" i="1" noProof="0" dirty="0" err="1" smtClean="0">
                <a:solidFill>
                  <a:schemeClr val="accent6">
                    <a:lumMod val="50000"/>
                    <a:lumOff val="50000"/>
                  </a:schemeClr>
                </a:solidFill>
                <a:latin typeface="Calibri" panose="020F0502020204030204" pitchFamily="34" charset="0"/>
              </a:rPr>
              <a:t>GOFC</a:t>
            </a:r>
            <a:r>
              <a:rPr lang="es-ES" sz="1300" i="1" noProof="0" dirty="0" smtClean="0">
                <a:solidFill>
                  <a:schemeClr val="accent6">
                    <a:lumMod val="50000"/>
                    <a:lumOff val="50000"/>
                  </a:schemeClr>
                </a:solidFill>
                <a:latin typeface="Calibri" panose="020F0502020204030204" pitchFamily="34" charset="0"/>
              </a:rPr>
              <a:t>-GOLD, Universidad de </a:t>
            </a:r>
            <a:r>
              <a:rPr lang="es-ES" sz="1300" i="1" noProof="0" dirty="0" err="1" smtClean="0">
                <a:solidFill>
                  <a:schemeClr val="accent6">
                    <a:lumMod val="50000"/>
                    <a:lumOff val="50000"/>
                  </a:schemeClr>
                </a:solidFill>
                <a:latin typeface="Calibri" panose="020F0502020204030204" pitchFamily="34" charset="0"/>
              </a:rPr>
              <a:t>Wageningen</a:t>
            </a:r>
            <a:r>
              <a:rPr lang="es-ES" sz="1300" i="1" noProof="0" dirty="0" smtClean="0">
                <a:solidFill>
                  <a:schemeClr val="accent6">
                    <a:lumMod val="50000"/>
                    <a:lumOff val="50000"/>
                  </a:schemeClr>
                </a:solidFill>
                <a:latin typeface="Calibri" panose="020F0502020204030204" pitchFamily="34" charset="0"/>
              </a:rPr>
              <a:t>, FCPF del Banco Mundial</a:t>
            </a:r>
          </a:p>
        </p:txBody>
      </p:sp>
      <p:sp>
        <p:nvSpPr>
          <p:cNvPr id="12" name="Chevron 11"/>
          <p:cNvSpPr/>
          <p:nvPr userDrawn="1"/>
        </p:nvSpPr>
        <p:spPr>
          <a:xfrm>
            <a:off x="492412" y="6198880"/>
            <a:ext cx="425558" cy="179648"/>
          </a:xfrm>
          <a:prstGeom prst="chevron">
            <a:avLst/>
          </a:prstGeom>
          <a:solidFill>
            <a:schemeClr val="accent1">
              <a:lumMod val="40000"/>
              <a:lumOff val="60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‹Nº›</a:t>
            </a:fld>
            <a:endParaRPr lang="es-ES" sz="1200" dirty="0" smtClean="0">
              <a:solidFill>
                <a:schemeClr val="accent2">
                  <a:lumMod val="75000"/>
                </a:schemeClr>
              </a:solidFill>
              <a:latin typeface="Verdana" pitchFamily="34" charset="0"/>
            </a:endParaRPr>
          </a:p>
        </p:txBody>
      </p:sp>
      <p:cxnSp>
        <p:nvCxnSpPr>
          <p:cNvPr id="14"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rtl="0" eaLnBrk="0" fontAlgn="base" hangingPunct="0">
        <a:lnSpc>
          <a:spcPts val="4000"/>
        </a:lnSpc>
        <a:spcBef>
          <a:spcPct val="0"/>
        </a:spcBef>
        <a:spcAft>
          <a:spcPct val="0"/>
        </a:spcAft>
        <a:defRPr sz="3000" kern="1200">
          <a:solidFill>
            <a:schemeClr val="bg2"/>
          </a:solidFill>
          <a:latin typeface="Verdana" pitchFamily="34" charset="0"/>
          <a:ea typeface="+mj-ea"/>
          <a:cs typeface="+mj-cs"/>
        </a:defRPr>
      </a:lvl1pPr>
      <a:lvl2pPr algn="l" rtl="0" eaLnBrk="0" fontAlgn="base" hangingPunct="0">
        <a:lnSpc>
          <a:spcPts val="4000"/>
        </a:lnSpc>
        <a:spcBef>
          <a:spcPct val="0"/>
        </a:spcBef>
        <a:spcAft>
          <a:spcPct val="0"/>
        </a:spcAft>
        <a:defRPr sz="3000">
          <a:solidFill>
            <a:schemeClr val="bg2"/>
          </a:solidFill>
          <a:latin typeface="Verdana" pitchFamily="34" charset="0"/>
        </a:defRPr>
      </a:lvl2pPr>
      <a:lvl3pPr algn="l" rtl="0" eaLnBrk="0" fontAlgn="base" hangingPunct="0">
        <a:lnSpc>
          <a:spcPts val="4000"/>
        </a:lnSpc>
        <a:spcBef>
          <a:spcPct val="0"/>
        </a:spcBef>
        <a:spcAft>
          <a:spcPct val="0"/>
        </a:spcAft>
        <a:defRPr sz="3000">
          <a:solidFill>
            <a:schemeClr val="bg2"/>
          </a:solidFill>
          <a:latin typeface="Verdana" pitchFamily="34" charset="0"/>
        </a:defRPr>
      </a:lvl3pPr>
      <a:lvl4pPr algn="l" rtl="0" eaLnBrk="0" fontAlgn="base" hangingPunct="0">
        <a:lnSpc>
          <a:spcPts val="4000"/>
        </a:lnSpc>
        <a:spcBef>
          <a:spcPct val="0"/>
        </a:spcBef>
        <a:spcAft>
          <a:spcPct val="0"/>
        </a:spcAft>
        <a:defRPr sz="3000">
          <a:solidFill>
            <a:schemeClr val="bg2"/>
          </a:solidFill>
          <a:latin typeface="Verdana" pitchFamily="34" charset="0"/>
        </a:defRPr>
      </a:lvl4pPr>
      <a:lvl5pPr algn="l" rtl="0" eaLnBrk="0" fontAlgn="base" hangingPunct="0">
        <a:lnSpc>
          <a:spcPts val="4000"/>
        </a:lnSpc>
        <a:spcBef>
          <a:spcPct val="0"/>
        </a:spcBef>
        <a:spcAft>
          <a:spcPct val="0"/>
        </a:spcAft>
        <a:defRPr sz="3000">
          <a:solidFill>
            <a:schemeClr val="bg2"/>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eaLnBrk="0" fontAlgn="base" hangingPunct="0">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eaLnBrk="0" fontAlgn="base" hangingPunct="0">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eaLnBrk="0" fontAlgn="base" hangingPunct="0">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eaLnBrk="0" fontAlgn="base" hangingPunct="0">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4pPr>
      <a:lvl5pPr marL="3405188" indent="-352425" algn="l" rtl="0" eaLnBrk="0" fontAlgn="base" hangingPunct="0">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108755"/>
          </a:xfrm>
        </p:spPr>
        <p:txBody>
          <a:bodyPr/>
          <a:lstStyle/>
          <a:p>
            <a:pPr eaLnBrk="1" hangingPunct="1">
              <a:defRPr/>
            </a:pPr>
            <a:r>
              <a:rPr lang="es-AR" sz="2400" dirty="0" smtClean="0"/>
              <a:t>Módulo 2.1: Seguimiento de los datos de actividad </a:t>
            </a:r>
            <a:br>
              <a:rPr lang="es-AR" sz="2400" dirty="0" smtClean="0"/>
            </a:br>
            <a:r>
              <a:rPr lang="es-AR" sz="2400" dirty="0" smtClean="0"/>
              <a:t>en los bosques con detección remota</a:t>
            </a:r>
            <a:endParaRPr lang="es-AR" sz="2400" dirty="0"/>
          </a:p>
        </p:txBody>
      </p:sp>
      <p:sp>
        <p:nvSpPr>
          <p:cNvPr id="18436" name="Tijdelijke aanduiding voor tekst 6"/>
          <p:cNvSpPr>
            <a:spLocks noGrp="1"/>
          </p:cNvSpPr>
          <p:nvPr>
            <p:ph type="body" sz="quarter" idx="10"/>
          </p:nvPr>
        </p:nvSpPr>
        <p:spPr>
          <a:xfrm>
            <a:off x="325986" y="1598875"/>
            <a:ext cx="4897265" cy="4041775"/>
          </a:xfrm>
        </p:spPr>
        <p:txBody>
          <a:bodyPr/>
          <a:lstStyle/>
          <a:p>
            <a:pPr eaLnBrk="1" hangingPunct="1">
              <a:lnSpc>
                <a:spcPct val="100000"/>
              </a:lnSpc>
              <a:buFont typeface="Wingdings" pitchFamily="2" charset="2"/>
              <a:buNone/>
            </a:pPr>
            <a:r>
              <a:rPr lang="es-AR" sz="1600" i="1" dirty="0" smtClean="0"/>
              <a:t>Autores del módulo:</a:t>
            </a:r>
          </a:p>
          <a:p>
            <a:pPr marL="990600" lvl="1" indent="-544513" eaLnBrk="1" hangingPunct="1">
              <a:lnSpc>
                <a:spcPct val="100000"/>
              </a:lnSpc>
              <a:buNone/>
            </a:pPr>
            <a:r>
              <a:rPr lang="es-AR" sz="1200" dirty="0" err="1" smtClean="0"/>
              <a:t>Frédéric</a:t>
            </a:r>
            <a:r>
              <a:rPr lang="es-AR" sz="1200" dirty="0" smtClean="0"/>
              <a:t> </a:t>
            </a:r>
            <a:r>
              <a:rPr lang="es-AR" sz="1200" dirty="0" err="1" smtClean="0"/>
              <a:t>Achard</a:t>
            </a:r>
            <a:r>
              <a:rPr lang="es-AR" sz="1200" dirty="0"/>
              <a:t>, Centro Común de </a:t>
            </a:r>
            <a:r>
              <a:rPr lang="es-AR" sz="1200" dirty="0" smtClean="0"/>
              <a:t>Investigación (CCI) de la Comisión Europea (CE)</a:t>
            </a:r>
          </a:p>
          <a:p>
            <a:pPr lvl="1" indent="-531813" eaLnBrk="1" hangingPunct="1">
              <a:lnSpc>
                <a:spcPct val="100000"/>
              </a:lnSpc>
              <a:buFont typeface="Verdana" pitchFamily="34" charset="0"/>
              <a:buNone/>
            </a:pPr>
            <a:r>
              <a:rPr lang="es-AR" sz="1200" dirty="0" err="1" smtClean="0"/>
              <a:t>Jukka</a:t>
            </a:r>
            <a:r>
              <a:rPr lang="es-AR" sz="1200" dirty="0" smtClean="0"/>
              <a:t> </a:t>
            </a:r>
            <a:r>
              <a:rPr lang="es-AR" sz="1200" dirty="0" err="1" smtClean="0"/>
              <a:t>Miettinen</a:t>
            </a:r>
            <a:r>
              <a:rPr lang="es-AR" sz="1200" dirty="0" smtClean="0"/>
              <a:t>, CCI de la CE</a:t>
            </a:r>
          </a:p>
          <a:p>
            <a:pPr lvl="1" indent="-531813" eaLnBrk="1" hangingPunct="1">
              <a:lnSpc>
                <a:spcPct val="100000"/>
              </a:lnSpc>
              <a:buFont typeface="Verdana" pitchFamily="34" charset="0"/>
              <a:buNone/>
            </a:pPr>
            <a:r>
              <a:rPr lang="es-AR" sz="1200" dirty="0" smtClean="0"/>
              <a:t>Brice Mora, Universidad de </a:t>
            </a:r>
            <a:r>
              <a:rPr lang="es-AR" sz="1200" dirty="0" err="1" smtClean="0"/>
              <a:t>Wageningen</a:t>
            </a:r>
            <a:endParaRPr lang="es-AR" sz="1200" dirty="0" smtClean="0"/>
          </a:p>
          <a:p>
            <a:pPr marL="447675" lvl="1" indent="3175" eaLnBrk="1" hangingPunct="1">
              <a:lnSpc>
                <a:spcPct val="100000"/>
              </a:lnSpc>
              <a:buNone/>
            </a:pPr>
            <a:r>
              <a:rPr lang="es-AR" sz="1200" dirty="0" err="1" smtClean="0"/>
              <a:t>Yosio</a:t>
            </a:r>
            <a:r>
              <a:rPr lang="es-AR" sz="1200" dirty="0" smtClean="0"/>
              <a:t> </a:t>
            </a:r>
            <a:r>
              <a:rPr lang="es-AR" sz="1200" dirty="0" err="1" smtClean="0"/>
              <a:t>Shimabukuro</a:t>
            </a:r>
            <a:r>
              <a:rPr lang="es-AR" sz="1200" dirty="0" smtClean="0"/>
              <a:t>, Instituto Nacional de Investigación Espacial </a:t>
            </a:r>
            <a:r>
              <a:rPr lang="es-AR" sz="1200" dirty="0"/>
              <a:t>y CCI de la </a:t>
            </a:r>
            <a:r>
              <a:rPr lang="es-AR" sz="1200" dirty="0" smtClean="0"/>
              <a:t>CE</a:t>
            </a:r>
          </a:p>
          <a:p>
            <a:pPr marL="0" indent="0">
              <a:lnSpc>
                <a:spcPct val="100000"/>
              </a:lnSpc>
              <a:buNone/>
            </a:pPr>
            <a:r>
              <a:rPr lang="es-AR" sz="2000" b="1" dirty="0" smtClean="0"/>
              <a:t>Ejemplos de países:</a:t>
            </a:r>
          </a:p>
          <a:p>
            <a:pPr marL="342900" indent="-342900" eaLnBrk="1" hangingPunct="1">
              <a:lnSpc>
                <a:spcPct val="100000"/>
              </a:lnSpc>
              <a:buSzPct val="100000"/>
              <a:buFont typeface="+mj-lt"/>
              <a:buAutoNum type="arabicPeriod"/>
            </a:pPr>
            <a:r>
              <a:rPr lang="es-AR" sz="1800" dirty="0" smtClean="0"/>
              <a:t>Brasil</a:t>
            </a:r>
          </a:p>
          <a:p>
            <a:pPr marL="342900" indent="-342900" eaLnBrk="1" hangingPunct="1">
              <a:lnSpc>
                <a:spcPct val="100000"/>
              </a:lnSpc>
              <a:buSzPct val="100000"/>
              <a:buFont typeface="+mj-lt"/>
              <a:buAutoNum type="arabicPeriod"/>
            </a:pPr>
            <a:r>
              <a:rPr lang="es-AR" sz="1800" dirty="0" smtClean="0"/>
              <a:t>India</a:t>
            </a:r>
          </a:p>
          <a:p>
            <a:pPr marL="342900" indent="-342900" eaLnBrk="1" hangingPunct="1">
              <a:lnSpc>
                <a:spcPct val="100000"/>
              </a:lnSpc>
              <a:buSzPct val="100000"/>
              <a:buFont typeface="+mj-lt"/>
              <a:buAutoNum type="arabicPeriod"/>
            </a:pPr>
            <a:r>
              <a:rPr lang="es-AR" sz="1800" dirty="0" smtClean="0"/>
              <a:t>República Democrática del Congo</a:t>
            </a:r>
            <a:endParaRPr lang="es-AR" sz="1400" dirty="0" smtClean="0"/>
          </a:p>
        </p:txBody>
      </p:sp>
      <p:sp>
        <p:nvSpPr>
          <p:cNvPr id="6" name="Rectangle 5"/>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7" name="Picture 6"/>
          <p:cNvPicPr>
            <a:picLocks/>
          </p:cNvPicPr>
          <p:nvPr/>
        </p:nvPicPr>
        <p:blipFill rotWithShape="1">
          <a:blip r:embed="rId2"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8" name="Picture 7" descr="GOFC-Gold Tray cover only 2010_200dpi"/>
          <p:cNvPicPr/>
          <p:nvPr/>
        </p:nvPicPr>
        <p:blipFill>
          <a:blip r:embed="rId3"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10" name="Afbeelding 11" descr="logo_WB FCPF.gif"/>
          <p:cNvPicPr>
            <a:picLocks noChangeAspect="1"/>
          </p:cNvPicPr>
          <p:nvPr/>
        </p:nvPicPr>
        <p:blipFill>
          <a:blip r:embed="rId4" cstate="print"/>
          <a:stretch>
            <a:fillRect/>
          </a:stretch>
        </p:blipFill>
        <p:spPr>
          <a:xfrm>
            <a:off x="6022523" y="5994951"/>
            <a:ext cx="972687" cy="710810"/>
          </a:xfrm>
          <a:prstGeom prst="rect">
            <a:avLst/>
          </a:prstGeom>
        </p:spPr>
      </p:pic>
      <p:cxnSp>
        <p:nvCxnSpPr>
          <p:cNvPr id="11"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pic>
        <p:nvPicPr>
          <p:cNvPr id="13" name="Picture 1"/>
          <p:cNvPicPr>
            <a:picLocks noChangeAspect="1" noChangeArrowheads="1"/>
          </p:cNvPicPr>
          <p:nvPr/>
        </p:nvPicPr>
        <p:blipFill>
          <a:blip r:embed="rId5"/>
          <a:srcRect l="30940" t="22403" r="30544" b="12175"/>
          <a:stretch>
            <a:fillRect/>
          </a:stretch>
        </p:blipFill>
        <p:spPr bwMode="auto">
          <a:xfrm>
            <a:off x="5223251" y="1631951"/>
            <a:ext cx="3743325" cy="3573462"/>
          </a:xfrm>
          <a:prstGeom prst="rect">
            <a:avLst/>
          </a:prstGeom>
          <a:noFill/>
          <a:ln w="9525">
            <a:noFill/>
            <a:miter lim="800000"/>
            <a:headEnd/>
            <a:tailEnd/>
          </a:ln>
        </p:spPr>
      </p:pic>
      <p:sp>
        <p:nvSpPr>
          <p:cNvPr id="14" name="Tekstvak 5"/>
          <p:cNvSpPr txBox="1"/>
          <p:nvPr/>
        </p:nvSpPr>
        <p:spPr>
          <a:xfrm>
            <a:off x="5118100" y="5205413"/>
            <a:ext cx="3876318" cy="300019"/>
          </a:xfrm>
          <a:prstGeom prst="rect">
            <a:avLst/>
          </a:prstGeom>
          <a:noFill/>
        </p:spPr>
        <p:txBody>
          <a:bodyPr wrap="none">
            <a:spAutoFit/>
          </a:bodyPr>
          <a:lstStyle/>
          <a:p>
            <a:pPr>
              <a:lnSpc>
                <a:spcPts val="1800"/>
              </a:lnSpc>
              <a:defRPr/>
            </a:pPr>
            <a:r>
              <a:rPr lang="nl-NL" sz="1300" dirty="0" smtClean="0">
                <a:solidFill>
                  <a:schemeClr val="accent6"/>
                </a:solidFill>
                <a:latin typeface="Verdana" pitchFamily="34" charset="0"/>
              </a:rPr>
              <a:t>Fuente: GOFC-GOLD, 2014, recuadro 3.2.2.</a:t>
            </a:r>
            <a:endParaRPr lang="es-ES" sz="1300" dirty="0">
              <a:solidFill>
                <a:schemeClr val="accent6"/>
              </a:solidFill>
              <a:latin typeface="Verdana" pitchFamily="34" charset="0"/>
            </a:endParaRPr>
          </a:p>
        </p:txBody>
      </p:sp>
      <p:sp>
        <p:nvSpPr>
          <p:cNvPr id="15" name="TextBox 14"/>
          <p:cNvSpPr txBox="1"/>
          <p:nvPr/>
        </p:nvSpPr>
        <p:spPr>
          <a:xfrm flipH="1">
            <a:off x="7046912" y="5515660"/>
            <a:ext cx="1815256" cy="323165"/>
          </a:xfrm>
          <a:prstGeom prst="rect">
            <a:avLst/>
          </a:prstGeom>
          <a:noFill/>
        </p:spPr>
        <p:txBody>
          <a:bodyPr wrap="square" rtlCol="0">
            <a:spAutoFit/>
          </a:bodyPr>
          <a:lstStyle/>
          <a:p>
            <a:pPr>
              <a:lnSpc>
                <a:spcPts val="1800"/>
              </a:lnSpc>
            </a:pPr>
            <a:r>
              <a:rPr lang="en-GB" sz="1200" dirty="0" smtClean="0">
                <a:latin typeface="Verdana" pitchFamily="34" charset="0"/>
              </a:rPr>
              <a:t>V1, mayo de 2015 </a:t>
            </a:r>
          </a:p>
        </p:txBody>
      </p:sp>
      <p:pic>
        <p:nvPicPr>
          <p:cNvPr id="16" name="Picture 15"/>
          <p:cNvPicPr>
            <a:picLocks noChangeAspect="1"/>
          </p:cNvPicPr>
          <p:nvPr/>
        </p:nvPicPr>
        <p:blipFill>
          <a:blip r:embed="rId6"/>
          <a:stretch>
            <a:fillRect/>
          </a:stretch>
        </p:blipFill>
        <p:spPr>
          <a:xfrm>
            <a:off x="7363042" y="6080676"/>
            <a:ext cx="1499126" cy="440638"/>
          </a:xfrm>
          <a:prstGeom prst="rect">
            <a:avLst/>
          </a:prstGeom>
          <a:ln>
            <a:solidFill>
              <a:srgbClr val="000000"/>
            </a:solidFill>
          </a:ln>
        </p:spPr>
      </p:pic>
      <p:sp>
        <p:nvSpPr>
          <p:cNvPr id="17" name="Rectangle 16"/>
          <p:cNvSpPr/>
          <p:nvPr/>
        </p:nvSpPr>
        <p:spPr>
          <a:xfrm>
            <a:off x="7171669" y="6479523"/>
            <a:ext cx="1930337" cy="261610"/>
          </a:xfrm>
          <a:prstGeom prst="rect">
            <a:avLst/>
          </a:prstGeom>
        </p:spPr>
        <p:txBody>
          <a:bodyPr wrap="none">
            <a:spAutoFit/>
          </a:bodyPr>
          <a:lstStyle/>
          <a:p>
            <a:pPr algn="ctr"/>
            <a:r>
              <a:rPr lang="en-GB" sz="1100" dirty="0">
                <a:solidFill>
                  <a:schemeClr val="accent6"/>
                </a:solidFill>
              </a:rPr>
              <a:t>Licencia de Creative Commons</a:t>
            </a:r>
            <a:endParaRPr lang="es-ES" sz="1100" dirty="0">
              <a:solidFill>
                <a:schemeClr val="accent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7"/>
          <p:cNvPicPr>
            <a:picLocks noChangeAspect="1" noChangeArrowheads="1"/>
          </p:cNvPicPr>
          <p:nvPr/>
        </p:nvPicPr>
        <p:blipFill>
          <a:blip r:embed="rId3"/>
          <a:srcRect/>
          <a:stretch>
            <a:fillRect/>
          </a:stretch>
        </p:blipFill>
        <p:spPr bwMode="auto">
          <a:xfrm>
            <a:off x="598488" y="1387474"/>
            <a:ext cx="8097837" cy="4278313"/>
          </a:xfrm>
          <a:prstGeom prst="rect">
            <a:avLst/>
          </a:prstGeom>
          <a:noFill/>
          <a:ln w="9525">
            <a:noFill/>
            <a:miter lim="800000"/>
            <a:headEnd/>
            <a:tailEnd/>
          </a:ln>
        </p:spPr>
      </p:pic>
      <p:sp>
        <p:nvSpPr>
          <p:cNvPr id="2" name="Titel 1"/>
          <p:cNvSpPr>
            <a:spLocks noGrp="1"/>
          </p:cNvSpPr>
          <p:nvPr>
            <p:ph type="title"/>
          </p:nvPr>
        </p:nvSpPr>
        <p:spPr>
          <a:xfrm>
            <a:off x="491642" y="230188"/>
            <a:ext cx="8442796" cy="1039054"/>
          </a:xfrm>
        </p:spPr>
        <p:txBody>
          <a:bodyPr/>
          <a:lstStyle/>
          <a:p>
            <a:pPr eaLnBrk="1" hangingPunct="1">
              <a:defRPr/>
            </a:pPr>
            <a:r>
              <a:rPr dirty="0" smtClean="0"/>
              <a:t>República Democrática del Congo: Resultados de la deforestación</a:t>
            </a:r>
            <a:endParaRPr lang="es-ES" dirty="0"/>
          </a:p>
        </p:txBody>
      </p:sp>
      <p:sp>
        <p:nvSpPr>
          <p:cNvPr id="106501" name="TextBox 2"/>
          <p:cNvSpPr txBox="1">
            <a:spLocks noChangeArrowheads="1"/>
          </p:cNvSpPr>
          <p:nvPr/>
        </p:nvSpPr>
        <p:spPr bwMode="auto">
          <a:xfrm>
            <a:off x="4766311" y="5702070"/>
            <a:ext cx="4060190" cy="323165"/>
          </a:xfrm>
          <a:prstGeom prst="rect">
            <a:avLst/>
          </a:prstGeom>
          <a:noFill/>
          <a:ln w="9525">
            <a:noFill/>
            <a:miter lim="800000"/>
            <a:headEnd/>
            <a:tailEnd/>
          </a:ln>
        </p:spPr>
        <p:txBody>
          <a:bodyPr wrap="square">
            <a:spAutoFit/>
          </a:bodyPr>
          <a:lstStyle/>
          <a:p>
            <a:pPr>
              <a:lnSpc>
                <a:spcPts val="1800"/>
              </a:lnSpc>
            </a:pPr>
            <a:r>
              <a:rPr lang="en-US" sz="1400" dirty="0">
                <a:latin typeface="Verdana" pitchFamily="34" charset="0"/>
              </a:rPr>
              <a:t>Fuente: </a:t>
            </a:r>
            <a:r>
              <a:rPr lang="en-US" sz="1400" dirty="0" err="1" smtClean="0">
                <a:latin typeface="Verdana" pitchFamily="34" charset="0"/>
              </a:rPr>
              <a:t>Mayaux</a:t>
            </a:r>
            <a:r>
              <a:rPr lang="en-US" sz="1400" dirty="0" smtClean="0">
                <a:latin typeface="Verdana" pitchFamily="34" charset="0"/>
              </a:rPr>
              <a:t> y </a:t>
            </a:r>
            <a:r>
              <a:rPr lang="en-US" sz="1400" dirty="0" err="1" smtClean="0">
                <a:latin typeface="Verdana" pitchFamily="34" charset="0"/>
              </a:rPr>
              <a:t>otros</a:t>
            </a:r>
            <a:r>
              <a:rPr lang="en-US" sz="1400" dirty="0" smtClean="0">
                <a:latin typeface="Verdana" pitchFamily="34" charset="0"/>
              </a:rPr>
              <a:t>, </a:t>
            </a:r>
            <a:r>
              <a:rPr lang="en-US" sz="1400" dirty="0">
                <a:latin typeface="Verdana" pitchFamily="34" charset="0"/>
              </a:rPr>
              <a:t>2013.</a:t>
            </a:r>
            <a:endParaRPr lang="es-ES" sz="1400" dirty="0">
              <a:latin typeface="Verdana" pitchFamily="34" charset="0"/>
            </a:endParaRPr>
          </a:p>
        </p:txBody>
      </p:sp>
      <p:sp>
        <p:nvSpPr>
          <p:cNvPr id="5" name="TextBox 4"/>
          <p:cNvSpPr txBox="1"/>
          <p:nvPr/>
        </p:nvSpPr>
        <p:spPr>
          <a:xfrm>
            <a:off x="7250113" y="4576763"/>
            <a:ext cx="684212" cy="322262"/>
          </a:xfrm>
          <a:prstGeom prst="rect">
            <a:avLst/>
          </a:prstGeom>
          <a:noFill/>
        </p:spPr>
        <p:txBody>
          <a:bodyPr wrap="none">
            <a:spAutoFit/>
          </a:bodyPr>
          <a:lstStyle/>
          <a:p>
            <a:pPr>
              <a:lnSpc>
                <a:spcPts val="1800"/>
              </a:lnSpc>
              <a:defRPr/>
            </a:pPr>
            <a:r>
              <a:rPr lang="en-US" dirty="0">
                <a:solidFill>
                  <a:schemeClr val="accent6"/>
                </a:solidFill>
                <a:latin typeface="Times New Roman" panose="02020603050405020304" pitchFamily="18" charset="0"/>
              </a:rPr>
              <a:t>RDC</a:t>
            </a:r>
          </a:p>
        </p:txBody>
      </p:sp>
      <p:sp>
        <p:nvSpPr>
          <p:cNvPr id="9" name="Freeform 8"/>
          <p:cNvSpPr/>
          <p:nvPr/>
        </p:nvSpPr>
        <p:spPr>
          <a:xfrm>
            <a:off x="5153025" y="4429125"/>
            <a:ext cx="2781300" cy="1152525"/>
          </a:xfrm>
          <a:custGeom>
            <a:avLst/>
            <a:gdLst>
              <a:gd name="connsiteX0" fmla="*/ 0 w 2781300"/>
              <a:gd name="connsiteY0" fmla="*/ 57150 h 1152525"/>
              <a:gd name="connsiteX1" fmla="*/ 133350 w 2781300"/>
              <a:gd name="connsiteY1" fmla="*/ 47625 h 1152525"/>
              <a:gd name="connsiteX2" fmla="*/ 152400 w 2781300"/>
              <a:gd name="connsiteY2" fmla="*/ 19050 h 1152525"/>
              <a:gd name="connsiteX3" fmla="*/ 180975 w 2781300"/>
              <a:gd name="connsiteY3" fmla="*/ 0 h 1152525"/>
              <a:gd name="connsiteX4" fmla="*/ 561975 w 2781300"/>
              <a:gd name="connsiteY4" fmla="*/ 9525 h 1152525"/>
              <a:gd name="connsiteX5" fmla="*/ 781050 w 2781300"/>
              <a:gd name="connsiteY5" fmla="*/ 28575 h 1152525"/>
              <a:gd name="connsiteX6" fmla="*/ 790575 w 2781300"/>
              <a:gd name="connsiteY6" fmla="*/ 66675 h 1152525"/>
              <a:gd name="connsiteX7" fmla="*/ 809625 w 2781300"/>
              <a:gd name="connsiteY7" fmla="*/ 123825 h 1152525"/>
              <a:gd name="connsiteX8" fmla="*/ 819150 w 2781300"/>
              <a:gd name="connsiteY8" fmla="*/ 152400 h 1152525"/>
              <a:gd name="connsiteX9" fmla="*/ 838200 w 2781300"/>
              <a:gd name="connsiteY9" fmla="*/ 219075 h 1152525"/>
              <a:gd name="connsiteX10" fmla="*/ 857250 w 2781300"/>
              <a:gd name="connsiteY10" fmla="*/ 247650 h 1152525"/>
              <a:gd name="connsiteX11" fmla="*/ 866775 w 2781300"/>
              <a:gd name="connsiteY11" fmla="*/ 276225 h 1152525"/>
              <a:gd name="connsiteX12" fmla="*/ 895350 w 2781300"/>
              <a:gd name="connsiteY12" fmla="*/ 285750 h 1152525"/>
              <a:gd name="connsiteX13" fmla="*/ 923925 w 2781300"/>
              <a:gd name="connsiteY13" fmla="*/ 342900 h 1152525"/>
              <a:gd name="connsiteX14" fmla="*/ 952500 w 2781300"/>
              <a:gd name="connsiteY14" fmla="*/ 361950 h 1152525"/>
              <a:gd name="connsiteX15" fmla="*/ 962025 w 2781300"/>
              <a:gd name="connsiteY15" fmla="*/ 390525 h 1152525"/>
              <a:gd name="connsiteX16" fmla="*/ 1076325 w 2781300"/>
              <a:gd name="connsiteY16" fmla="*/ 400050 h 1152525"/>
              <a:gd name="connsiteX17" fmla="*/ 1285875 w 2781300"/>
              <a:gd name="connsiteY17" fmla="*/ 381000 h 1152525"/>
              <a:gd name="connsiteX18" fmla="*/ 1304925 w 2781300"/>
              <a:gd name="connsiteY18" fmla="*/ 247650 h 1152525"/>
              <a:gd name="connsiteX19" fmla="*/ 1323975 w 2781300"/>
              <a:gd name="connsiteY19" fmla="*/ 209550 h 1152525"/>
              <a:gd name="connsiteX20" fmla="*/ 1381125 w 2781300"/>
              <a:gd name="connsiteY20" fmla="*/ 200025 h 1152525"/>
              <a:gd name="connsiteX21" fmla="*/ 1495425 w 2781300"/>
              <a:gd name="connsiteY21" fmla="*/ 209550 h 1152525"/>
              <a:gd name="connsiteX22" fmla="*/ 1504950 w 2781300"/>
              <a:gd name="connsiteY22" fmla="*/ 257175 h 1152525"/>
              <a:gd name="connsiteX23" fmla="*/ 1647825 w 2781300"/>
              <a:gd name="connsiteY23" fmla="*/ 266700 h 1152525"/>
              <a:gd name="connsiteX24" fmla="*/ 1695450 w 2781300"/>
              <a:gd name="connsiteY24" fmla="*/ 276225 h 1152525"/>
              <a:gd name="connsiteX25" fmla="*/ 1704975 w 2781300"/>
              <a:gd name="connsiteY25" fmla="*/ 304800 h 1152525"/>
              <a:gd name="connsiteX26" fmla="*/ 1724025 w 2781300"/>
              <a:gd name="connsiteY26" fmla="*/ 476250 h 1152525"/>
              <a:gd name="connsiteX27" fmla="*/ 1743075 w 2781300"/>
              <a:gd name="connsiteY27" fmla="*/ 504825 h 1152525"/>
              <a:gd name="connsiteX28" fmla="*/ 1733550 w 2781300"/>
              <a:gd name="connsiteY28" fmla="*/ 600075 h 1152525"/>
              <a:gd name="connsiteX29" fmla="*/ 1704975 w 2781300"/>
              <a:gd name="connsiteY29" fmla="*/ 619125 h 1152525"/>
              <a:gd name="connsiteX30" fmla="*/ 1724025 w 2781300"/>
              <a:gd name="connsiteY30" fmla="*/ 704850 h 1152525"/>
              <a:gd name="connsiteX31" fmla="*/ 1752600 w 2781300"/>
              <a:gd name="connsiteY31" fmla="*/ 723900 h 1152525"/>
              <a:gd name="connsiteX32" fmla="*/ 1771650 w 2781300"/>
              <a:gd name="connsiteY32" fmla="*/ 800100 h 1152525"/>
              <a:gd name="connsiteX33" fmla="*/ 1790700 w 2781300"/>
              <a:gd name="connsiteY33" fmla="*/ 857250 h 1152525"/>
              <a:gd name="connsiteX34" fmla="*/ 1781175 w 2781300"/>
              <a:gd name="connsiteY34" fmla="*/ 952500 h 1152525"/>
              <a:gd name="connsiteX35" fmla="*/ 1809750 w 2781300"/>
              <a:gd name="connsiteY35" fmla="*/ 962025 h 1152525"/>
              <a:gd name="connsiteX36" fmla="*/ 1838325 w 2781300"/>
              <a:gd name="connsiteY36" fmla="*/ 942975 h 1152525"/>
              <a:gd name="connsiteX37" fmla="*/ 2019300 w 2781300"/>
              <a:gd name="connsiteY37" fmla="*/ 933450 h 1152525"/>
              <a:gd name="connsiteX38" fmla="*/ 2143125 w 2781300"/>
              <a:gd name="connsiteY38" fmla="*/ 923925 h 1152525"/>
              <a:gd name="connsiteX39" fmla="*/ 2162175 w 2781300"/>
              <a:gd name="connsiteY39" fmla="*/ 981075 h 1152525"/>
              <a:gd name="connsiteX40" fmla="*/ 2190750 w 2781300"/>
              <a:gd name="connsiteY40" fmla="*/ 1000125 h 1152525"/>
              <a:gd name="connsiteX41" fmla="*/ 2238375 w 2781300"/>
              <a:gd name="connsiteY41" fmla="*/ 990600 h 1152525"/>
              <a:gd name="connsiteX42" fmla="*/ 2266950 w 2781300"/>
              <a:gd name="connsiteY42" fmla="*/ 971550 h 1152525"/>
              <a:gd name="connsiteX43" fmla="*/ 2295525 w 2781300"/>
              <a:gd name="connsiteY43" fmla="*/ 962025 h 1152525"/>
              <a:gd name="connsiteX44" fmla="*/ 2352675 w 2781300"/>
              <a:gd name="connsiteY44" fmla="*/ 1047750 h 1152525"/>
              <a:gd name="connsiteX45" fmla="*/ 2419350 w 2781300"/>
              <a:gd name="connsiteY45" fmla="*/ 1057275 h 1152525"/>
              <a:gd name="connsiteX46" fmla="*/ 2505075 w 2781300"/>
              <a:gd name="connsiteY46" fmla="*/ 1085850 h 1152525"/>
              <a:gd name="connsiteX47" fmla="*/ 2533650 w 2781300"/>
              <a:gd name="connsiteY47" fmla="*/ 1095375 h 1152525"/>
              <a:gd name="connsiteX48" fmla="*/ 2628900 w 2781300"/>
              <a:gd name="connsiteY48" fmla="*/ 1085850 h 1152525"/>
              <a:gd name="connsiteX49" fmla="*/ 2647950 w 2781300"/>
              <a:gd name="connsiteY49" fmla="*/ 1057275 h 1152525"/>
              <a:gd name="connsiteX50" fmla="*/ 2676525 w 2781300"/>
              <a:gd name="connsiteY50" fmla="*/ 1047750 h 1152525"/>
              <a:gd name="connsiteX51" fmla="*/ 2733675 w 2781300"/>
              <a:gd name="connsiteY51" fmla="*/ 1085850 h 1152525"/>
              <a:gd name="connsiteX52" fmla="*/ 2781300 w 2781300"/>
              <a:gd name="connsiteY52" fmla="*/ 1152525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81300" h="1152525">
                <a:moveTo>
                  <a:pt x="0" y="57150"/>
                </a:moveTo>
                <a:cubicBezTo>
                  <a:pt x="44450" y="53975"/>
                  <a:pt x="90117" y="58433"/>
                  <a:pt x="133350" y="47625"/>
                </a:cubicBezTo>
                <a:cubicBezTo>
                  <a:pt x="144456" y="44849"/>
                  <a:pt x="144305" y="27145"/>
                  <a:pt x="152400" y="19050"/>
                </a:cubicBezTo>
                <a:cubicBezTo>
                  <a:pt x="160495" y="10955"/>
                  <a:pt x="171450" y="6350"/>
                  <a:pt x="180975" y="0"/>
                </a:cubicBezTo>
                <a:lnTo>
                  <a:pt x="561975" y="9525"/>
                </a:lnTo>
                <a:cubicBezTo>
                  <a:pt x="619660" y="11702"/>
                  <a:pt x="720111" y="22481"/>
                  <a:pt x="781050" y="28575"/>
                </a:cubicBezTo>
                <a:cubicBezTo>
                  <a:pt x="784225" y="41275"/>
                  <a:pt x="786813" y="54136"/>
                  <a:pt x="790575" y="66675"/>
                </a:cubicBezTo>
                <a:cubicBezTo>
                  <a:pt x="796345" y="85909"/>
                  <a:pt x="803275" y="104775"/>
                  <a:pt x="809625" y="123825"/>
                </a:cubicBezTo>
                <a:cubicBezTo>
                  <a:pt x="812800" y="133350"/>
                  <a:pt x="816715" y="142660"/>
                  <a:pt x="819150" y="152400"/>
                </a:cubicBezTo>
                <a:cubicBezTo>
                  <a:pt x="822202" y="164607"/>
                  <a:pt x="831368" y="205410"/>
                  <a:pt x="838200" y="219075"/>
                </a:cubicBezTo>
                <a:cubicBezTo>
                  <a:pt x="843320" y="229314"/>
                  <a:pt x="852130" y="237411"/>
                  <a:pt x="857250" y="247650"/>
                </a:cubicBezTo>
                <a:cubicBezTo>
                  <a:pt x="861740" y="256630"/>
                  <a:pt x="859675" y="269125"/>
                  <a:pt x="866775" y="276225"/>
                </a:cubicBezTo>
                <a:cubicBezTo>
                  <a:pt x="873875" y="283325"/>
                  <a:pt x="885825" y="282575"/>
                  <a:pt x="895350" y="285750"/>
                </a:cubicBezTo>
                <a:cubicBezTo>
                  <a:pt x="903097" y="308991"/>
                  <a:pt x="905461" y="324436"/>
                  <a:pt x="923925" y="342900"/>
                </a:cubicBezTo>
                <a:cubicBezTo>
                  <a:pt x="932020" y="350995"/>
                  <a:pt x="942975" y="355600"/>
                  <a:pt x="952500" y="361950"/>
                </a:cubicBezTo>
                <a:cubicBezTo>
                  <a:pt x="955675" y="371475"/>
                  <a:pt x="955753" y="382685"/>
                  <a:pt x="962025" y="390525"/>
                </a:cubicBezTo>
                <a:cubicBezTo>
                  <a:pt x="992315" y="428388"/>
                  <a:pt x="1034995" y="403644"/>
                  <a:pt x="1076325" y="400050"/>
                </a:cubicBezTo>
                <a:cubicBezTo>
                  <a:pt x="1300058" y="380595"/>
                  <a:pt x="1128205" y="400709"/>
                  <a:pt x="1285875" y="381000"/>
                </a:cubicBezTo>
                <a:cubicBezTo>
                  <a:pt x="1289052" y="349233"/>
                  <a:pt x="1290800" y="285317"/>
                  <a:pt x="1304925" y="247650"/>
                </a:cubicBezTo>
                <a:cubicBezTo>
                  <a:pt x="1309911" y="234355"/>
                  <a:pt x="1311934" y="217075"/>
                  <a:pt x="1323975" y="209550"/>
                </a:cubicBezTo>
                <a:cubicBezTo>
                  <a:pt x="1340352" y="199314"/>
                  <a:pt x="1362075" y="203200"/>
                  <a:pt x="1381125" y="200025"/>
                </a:cubicBezTo>
                <a:lnTo>
                  <a:pt x="1495425" y="209550"/>
                </a:lnTo>
                <a:cubicBezTo>
                  <a:pt x="1510124" y="216334"/>
                  <a:pt x="1489791" y="251491"/>
                  <a:pt x="1504950" y="257175"/>
                </a:cubicBezTo>
                <a:cubicBezTo>
                  <a:pt x="1549642" y="273934"/>
                  <a:pt x="1600200" y="263525"/>
                  <a:pt x="1647825" y="266700"/>
                </a:cubicBezTo>
                <a:cubicBezTo>
                  <a:pt x="1663700" y="269875"/>
                  <a:pt x="1681980" y="267245"/>
                  <a:pt x="1695450" y="276225"/>
                </a:cubicBezTo>
                <a:cubicBezTo>
                  <a:pt x="1703804" y="281794"/>
                  <a:pt x="1703866" y="294821"/>
                  <a:pt x="1704975" y="304800"/>
                </a:cubicBezTo>
                <a:cubicBezTo>
                  <a:pt x="1707185" y="324691"/>
                  <a:pt x="1701085" y="430371"/>
                  <a:pt x="1724025" y="476250"/>
                </a:cubicBezTo>
                <a:cubicBezTo>
                  <a:pt x="1729145" y="486489"/>
                  <a:pt x="1736725" y="495300"/>
                  <a:pt x="1743075" y="504825"/>
                </a:cubicBezTo>
                <a:cubicBezTo>
                  <a:pt x="1739900" y="536575"/>
                  <a:pt x="1743640" y="569804"/>
                  <a:pt x="1733550" y="600075"/>
                </a:cubicBezTo>
                <a:cubicBezTo>
                  <a:pt x="1729930" y="610935"/>
                  <a:pt x="1707751" y="608019"/>
                  <a:pt x="1704975" y="619125"/>
                </a:cubicBezTo>
                <a:cubicBezTo>
                  <a:pt x="1704887" y="619478"/>
                  <a:pt x="1714249" y="692629"/>
                  <a:pt x="1724025" y="704850"/>
                </a:cubicBezTo>
                <a:cubicBezTo>
                  <a:pt x="1731176" y="713789"/>
                  <a:pt x="1743075" y="717550"/>
                  <a:pt x="1752600" y="723900"/>
                </a:cubicBezTo>
                <a:cubicBezTo>
                  <a:pt x="1781501" y="810603"/>
                  <a:pt x="1737168" y="673665"/>
                  <a:pt x="1771650" y="800100"/>
                </a:cubicBezTo>
                <a:cubicBezTo>
                  <a:pt x="1776934" y="819473"/>
                  <a:pt x="1790700" y="857250"/>
                  <a:pt x="1790700" y="857250"/>
                </a:cubicBezTo>
                <a:cubicBezTo>
                  <a:pt x="1787525" y="889000"/>
                  <a:pt x="1775467" y="921106"/>
                  <a:pt x="1781175" y="952500"/>
                </a:cubicBezTo>
                <a:cubicBezTo>
                  <a:pt x="1782971" y="962378"/>
                  <a:pt x="1799846" y="963676"/>
                  <a:pt x="1809750" y="962025"/>
                </a:cubicBezTo>
                <a:cubicBezTo>
                  <a:pt x="1821042" y="960143"/>
                  <a:pt x="1826982" y="944522"/>
                  <a:pt x="1838325" y="942975"/>
                </a:cubicBezTo>
                <a:cubicBezTo>
                  <a:pt x="1898180" y="934813"/>
                  <a:pt x="1958975" y="936625"/>
                  <a:pt x="2019300" y="933450"/>
                </a:cubicBezTo>
                <a:cubicBezTo>
                  <a:pt x="2059631" y="906563"/>
                  <a:pt x="2077719" y="885771"/>
                  <a:pt x="2143125" y="923925"/>
                </a:cubicBezTo>
                <a:cubicBezTo>
                  <a:pt x="2160470" y="934043"/>
                  <a:pt x="2145467" y="969936"/>
                  <a:pt x="2162175" y="981075"/>
                </a:cubicBezTo>
                <a:lnTo>
                  <a:pt x="2190750" y="1000125"/>
                </a:lnTo>
                <a:cubicBezTo>
                  <a:pt x="2206625" y="996950"/>
                  <a:pt x="2223216" y="996284"/>
                  <a:pt x="2238375" y="990600"/>
                </a:cubicBezTo>
                <a:cubicBezTo>
                  <a:pt x="2249094" y="986580"/>
                  <a:pt x="2256711" y="976670"/>
                  <a:pt x="2266950" y="971550"/>
                </a:cubicBezTo>
                <a:cubicBezTo>
                  <a:pt x="2275930" y="967060"/>
                  <a:pt x="2286000" y="965200"/>
                  <a:pt x="2295525" y="962025"/>
                </a:cubicBezTo>
                <a:cubicBezTo>
                  <a:pt x="2422464" y="987413"/>
                  <a:pt x="2255423" y="938342"/>
                  <a:pt x="2352675" y="1047750"/>
                </a:cubicBezTo>
                <a:cubicBezTo>
                  <a:pt x="2367590" y="1064530"/>
                  <a:pt x="2397125" y="1054100"/>
                  <a:pt x="2419350" y="1057275"/>
                </a:cubicBezTo>
                <a:lnTo>
                  <a:pt x="2505075" y="1085850"/>
                </a:lnTo>
                <a:lnTo>
                  <a:pt x="2533650" y="1095375"/>
                </a:lnTo>
                <a:cubicBezTo>
                  <a:pt x="2565400" y="1092200"/>
                  <a:pt x="2598629" y="1095940"/>
                  <a:pt x="2628900" y="1085850"/>
                </a:cubicBezTo>
                <a:cubicBezTo>
                  <a:pt x="2639760" y="1082230"/>
                  <a:pt x="2639011" y="1064426"/>
                  <a:pt x="2647950" y="1057275"/>
                </a:cubicBezTo>
                <a:cubicBezTo>
                  <a:pt x="2655790" y="1051003"/>
                  <a:pt x="2667000" y="1050925"/>
                  <a:pt x="2676525" y="1047750"/>
                </a:cubicBezTo>
                <a:cubicBezTo>
                  <a:pt x="2695575" y="1060450"/>
                  <a:pt x="2720975" y="1066800"/>
                  <a:pt x="2733675" y="1085850"/>
                </a:cubicBezTo>
                <a:cubicBezTo>
                  <a:pt x="2774266" y="1146736"/>
                  <a:pt x="2755586" y="1126811"/>
                  <a:pt x="2781300" y="1152525"/>
                </a:cubicBezTo>
              </a:path>
            </a:pathLst>
          </a:cu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a:off x="5133975" y="2466975"/>
            <a:ext cx="3409950" cy="3114675"/>
          </a:xfrm>
          <a:custGeom>
            <a:avLst/>
            <a:gdLst>
              <a:gd name="connsiteX0" fmla="*/ 3029005 w 3410005"/>
              <a:gd name="connsiteY0" fmla="*/ 3114675 h 3114675"/>
              <a:gd name="connsiteX1" fmla="*/ 2990905 w 3410005"/>
              <a:gd name="connsiteY1" fmla="*/ 3067050 h 3114675"/>
              <a:gd name="connsiteX2" fmla="*/ 2962330 w 3410005"/>
              <a:gd name="connsiteY2" fmla="*/ 3057525 h 3114675"/>
              <a:gd name="connsiteX3" fmla="*/ 2933755 w 3410005"/>
              <a:gd name="connsiteY3" fmla="*/ 3038475 h 3114675"/>
              <a:gd name="connsiteX4" fmla="*/ 2924230 w 3410005"/>
              <a:gd name="connsiteY4" fmla="*/ 3009900 h 3114675"/>
              <a:gd name="connsiteX5" fmla="*/ 2905180 w 3410005"/>
              <a:gd name="connsiteY5" fmla="*/ 2981325 h 3114675"/>
              <a:gd name="connsiteX6" fmla="*/ 2914705 w 3410005"/>
              <a:gd name="connsiteY6" fmla="*/ 2952750 h 3114675"/>
              <a:gd name="connsiteX7" fmla="*/ 2943280 w 3410005"/>
              <a:gd name="connsiteY7" fmla="*/ 2886075 h 3114675"/>
              <a:gd name="connsiteX8" fmla="*/ 2933755 w 3410005"/>
              <a:gd name="connsiteY8" fmla="*/ 2676525 h 3114675"/>
              <a:gd name="connsiteX9" fmla="*/ 2924230 w 3410005"/>
              <a:gd name="connsiteY9" fmla="*/ 2638425 h 3114675"/>
              <a:gd name="connsiteX10" fmla="*/ 2914705 w 3410005"/>
              <a:gd name="connsiteY10" fmla="*/ 2581275 h 3114675"/>
              <a:gd name="connsiteX11" fmla="*/ 2924230 w 3410005"/>
              <a:gd name="connsiteY11" fmla="*/ 2543175 h 3114675"/>
              <a:gd name="connsiteX12" fmla="*/ 2981380 w 3410005"/>
              <a:gd name="connsiteY12" fmla="*/ 2505075 h 3114675"/>
              <a:gd name="connsiteX13" fmla="*/ 2990905 w 3410005"/>
              <a:gd name="connsiteY13" fmla="*/ 2476500 h 3114675"/>
              <a:gd name="connsiteX14" fmla="*/ 3000430 w 3410005"/>
              <a:gd name="connsiteY14" fmla="*/ 2438400 h 3114675"/>
              <a:gd name="connsiteX15" fmla="*/ 3029005 w 3410005"/>
              <a:gd name="connsiteY15" fmla="*/ 2428875 h 3114675"/>
              <a:gd name="connsiteX16" fmla="*/ 3076630 w 3410005"/>
              <a:gd name="connsiteY16" fmla="*/ 2419350 h 3114675"/>
              <a:gd name="connsiteX17" fmla="*/ 3181405 w 3410005"/>
              <a:gd name="connsiteY17" fmla="*/ 2409825 h 3114675"/>
              <a:gd name="connsiteX18" fmla="*/ 3248080 w 3410005"/>
              <a:gd name="connsiteY18" fmla="*/ 2400300 h 3114675"/>
              <a:gd name="connsiteX19" fmla="*/ 3276655 w 3410005"/>
              <a:gd name="connsiteY19" fmla="*/ 2390775 h 3114675"/>
              <a:gd name="connsiteX20" fmla="*/ 3314755 w 3410005"/>
              <a:gd name="connsiteY20" fmla="*/ 2381250 h 3114675"/>
              <a:gd name="connsiteX21" fmla="*/ 3305230 w 3410005"/>
              <a:gd name="connsiteY21" fmla="*/ 2343150 h 3114675"/>
              <a:gd name="connsiteX22" fmla="*/ 3267130 w 3410005"/>
              <a:gd name="connsiteY22" fmla="*/ 2295525 h 3114675"/>
              <a:gd name="connsiteX23" fmla="*/ 3238555 w 3410005"/>
              <a:gd name="connsiteY23" fmla="*/ 2238375 h 3114675"/>
              <a:gd name="connsiteX24" fmla="*/ 3219505 w 3410005"/>
              <a:gd name="connsiteY24" fmla="*/ 2181225 h 3114675"/>
              <a:gd name="connsiteX25" fmla="*/ 3200455 w 3410005"/>
              <a:gd name="connsiteY25" fmla="*/ 2152650 h 3114675"/>
              <a:gd name="connsiteX26" fmla="*/ 3181405 w 3410005"/>
              <a:gd name="connsiteY26" fmla="*/ 2095500 h 3114675"/>
              <a:gd name="connsiteX27" fmla="*/ 3162355 w 3410005"/>
              <a:gd name="connsiteY27" fmla="*/ 2038350 h 3114675"/>
              <a:gd name="connsiteX28" fmla="*/ 3152830 w 3410005"/>
              <a:gd name="connsiteY28" fmla="*/ 2009775 h 3114675"/>
              <a:gd name="connsiteX29" fmla="*/ 3143305 w 3410005"/>
              <a:gd name="connsiteY29" fmla="*/ 1971675 h 3114675"/>
              <a:gd name="connsiteX30" fmla="*/ 3124255 w 3410005"/>
              <a:gd name="connsiteY30" fmla="*/ 1914525 h 3114675"/>
              <a:gd name="connsiteX31" fmla="*/ 3105205 w 3410005"/>
              <a:gd name="connsiteY31" fmla="*/ 1857375 h 3114675"/>
              <a:gd name="connsiteX32" fmla="*/ 3095680 w 3410005"/>
              <a:gd name="connsiteY32" fmla="*/ 1828800 h 3114675"/>
              <a:gd name="connsiteX33" fmla="*/ 3086155 w 3410005"/>
              <a:gd name="connsiteY33" fmla="*/ 1800225 h 3114675"/>
              <a:gd name="connsiteX34" fmla="*/ 3076630 w 3410005"/>
              <a:gd name="connsiteY34" fmla="*/ 1666875 h 3114675"/>
              <a:gd name="connsiteX35" fmla="*/ 3038530 w 3410005"/>
              <a:gd name="connsiteY35" fmla="*/ 1581150 h 3114675"/>
              <a:gd name="connsiteX36" fmla="*/ 3029005 w 3410005"/>
              <a:gd name="connsiteY36" fmla="*/ 1552575 h 3114675"/>
              <a:gd name="connsiteX37" fmla="*/ 3019480 w 3410005"/>
              <a:gd name="connsiteY37" fmla="*/ 1457325 h 3114675"/>
              <a:gd name="connsiteX38" fmla="*/ 3000430 w 3410005"/>
              <a:gd name="connsiteY38" fmla="*/ 1381125 h 3114675"/>
              <a:gd name="connsiteX39" fmla="*/ 3019480 w 3410005"/>
              <a:gd name="connsiteY39" fmla="*/ 1304925 h 3114675"/>
              <a:gd name="connsiteX40" fmla="*/ 3048055 w 3410005"/>
              <a:gd name="connsiteY40" fmla="*/ 1276350 h 3114675"/>
              <a:gd name="connsiteX41" fmla="*/ 3095680 w 3410005"/>
              <a:gd name="connsiteY41" fmla="*/ 1133475 h 3114675"/>
              <a:gd name="connsiteX42" fmla="*/ 3105205 w 3410005"/>
              <a:gd name="connsiteY42" fmla="*/ 1104900 h 3114675"/>
              <a:gd name="connsiteX43" fmla="*/ 3114730 w 3410005"/>
              <a:gd name="connsiteY43" fmla="*/ 1076325 h 3114675"/>
              <a:gd name="connsiteX44" fmla="*/ 3124255 w 3410005"/>
              <a:gd name="connsiteY44" fmla="*/ 1038225 h 3114675"/>
              <a:gd name="connsiteX45" fmla="*/ 3143305 w 3410005"/>
              <a:gd name="connsiteY45" fmla="*/ 981075 h 3114675"/>
              <a:gd name="connsiteX46" fmla="*/ 3152830 w 3410005"/>
              <a:gd name="connsiteY46" fmla="*/ 952500 h 3114675"/>
              <a:gd name="connsiteX47" fmla="*/ 3162355 w 3410005"/>
              <a:gd name="connsiteY47" fmla="*/ 914400 h 3114675"/>
              <a:gd name="connsiteX48" fmla="*/ 3171880 w 3410005"/>
              <a:gd name="connsiteY48" fmla="*/ 857250 h 3114675"/>
              <a:gd name="connsiteX49" fmla="*/ 3190930 w 3410005"/>
              <a:gd name="connsiteY49" fmla="*/ 800100 h 3114675"/>
              <a:gd name="connsiteX50" fmla="*/ 3219505 w 3410005"/>
              <a:gd name="connsiteY50" fmla="*/ 781050 h 3114675"/>
              <a:gd name="connsiteX51" fmla="*/ 3248080 w 3410005"/>
              <a:gd name="connsiteY51" fmla="*/ 723900 h 3114675"/>
              <a:gd name="connsiteX52" fmla="*/ 3276655 w 3410005"/>
              <a:gd name="connsiteY52" fmla="*/ 714375 h 3114675"/>
              <a:gd name="connsiteX53" fmla="*/ 3305230 w 3410005"/>
              <a:gd name="connsiteY53" fmla="*/ 695325 h 3114675"/>
              <a:gd name="connsiteX54" fmla="*/ 3362380 w 3410005"/>
              <a:gd name="connsiteY54" fmla="*/ 666750 h 3114675"/>
              <a:gd name="connsiteX55" fmla="*/ 3410005 w 3410005"/>
              <a:gd name="connsiteY55" fmla="*/ 581025 h 3114675"/>
              <a:gd name="connsiteX56" fmla="*/ 3390955 w 3410005"/>
              <a:gd name="connsiteY56" fmla="*/ 552450 h 3114675"/>
              <a:gd name="connsiteX57" fmla="*/ 3333805 w 3410005"/>
              <a:gd name="connsiteY57" fmla="*/ 523875 h 3114675"/>
              <a:gd name="connsiteX58" fmla="*/ 3324280 w 3410005"/>
              <a:gd name="connsiteY58" fmla="*/ 495300 h 3114675"/>
              <a:gd name="connsiteX59" fmla="*/ 3333805 w 3410005"/>
              <a:gd name="connsiteY59" fmla="*/ 438150 h 3114675"/>
              <a:gd name="connsiteX60" fmla="*/ 3343330 w 3410005"/>
              <a:gd name="connsiteY60" fmla="*/ 361950 h 3114675"/>
              <a:gd name="connsiteX61" fmla="*/ 3333805 w 3410005"/>
              <a:gd name="connsiteY61" fmla="*/ 295275 h 3114675"/>
              <a:gd name="connsiteX62" fmla="*/ 3324280 w 3410005"/>
              <a:gd name="connsiteY62" fmla="*/ 266700 h 3114675"/>
              <a:gd name="connsiteX63" fmla="*/ 3238555 w 3410005"/>
              <a:gd name="connsiteY63" fmla="*/ 238125 h 3114675"/>
              <a:gd name="connsiteX64" fmla="*/ 3209980 w 3410005"/>
              <a:gd name="connsiteY64" fmla="*/ 228600 h 3114675"/>
              <a:gd name="connsiteX65" fmla="*/ 3190930 w 3410005"/>
              <a:gd name="connsiteY65" fmla="*/ 200025 h 3114675"/>
              <a:gd name="connsiteX66" fmla="*/ 3162355 w 3410005"/>
              <a:gd name="connsiteY66" fmla="*/ 180975 h 3114675"/>
              <a:gd name="connsiteX67" fmla="*/ 3133780 w 3410005"/>
              <a:gd name="connsiteY67" fmla="*/ 123825 h 3114675"/>
              <a:gd name="connsiteX68" fmla="*/ 3105205 w 3410005"/>
              <a:gd name="connsiteY68" fmla="*/ 114300 h 3114675"/>
              <a:gd name="connsiteX69" fmla="*/ 3076630 w 3410005"/>
              <a:gd name="connsiteY69" fmla="*/ 123825 h 3114675"/>
              <a:gd name="connsiteX70" fmla="*/ 3067105 w 3410005"/>
              <a:gd name="connsiteY70" fmla="*/ 152400 h 3114675"/>
              <a:gd name="connsiteX71" fmla="*/ 2981380 w 3410005"/>
              <a:gd name="connsiteY71" fmla="*/ 142875 h 3114675"/>
              <a:gd name="connsiteX72" fmla="*/ 2828980 w 3410005"/>
              <a:gd name="connsiteY72" fmla="*/ 133350 h 3114675"/>
              <a:gd name="connsiteX73" fmla="*/ 2771830 w 3410005"/>
              <a:gd name="connsiteY73" fmla="*/ 95250 h 3114675"/>
              <a:gd name="connsiteX74" fmla="*/ 2733730 w 3410005"/>
              <a:gd name="connsiteY74" fmla="*/ 57150 h 3114675"/>
              <a:gd name="connsiteX75" fmla="*/ 2724205 w 3410005"/>
              <a:gd name="connsiteY75" fmla="*/ 28575 h 3114675"/>
              <a:gd name="connsiteX76" fmla="*/ 2619430 w 3410005"/>
              <a:gd name="connsiteY76" fmla="*/ 28575 h 3114675"/>
              <a:gd name="connsiteX77" fmla="*/ 2533705 w 3410005"/>
              <a:gd name="connsiteY77" fmla="*/ 38100 h 3114675"/>
              <a:gd name="connsiteX78" fmla="*/ 2428930 w 3410005"/>
              <a:gd name="connsiteY78" fmla="*/ 9525 h 3114675"/>
              <a:gd name="connsiteX79" fmla="*/ 2400355 w 3410005"/>
              <a:gd name="connsiteY79" fmla="*/ 0 h 3114675"/>
              <a:gd name="connsiteX80" fmla="*/ 2371780 w 3410005"/>
              <a:gd name="connsiteY80" fmla="*/ 9525 h 3114675"/>
              <a:gd name="connsiteX81" fmla="*/ 2343205 w 3410005"/>
              <a:gd name="connsiteY81" fmla="*/ 66675 h 3114675"/>
              <a:gd name="connsiteX82" fmla="*/ 2286055 w 3410005"/>
              <a:gd name="connsiteY82" fmla="*/ 85725 h 3114675"/>
              <a:gd name="connsiteX83" fmla="*/ 2209855 w 3410005"/>
              <a:gd name="connsiteY83" fmla="*/ 66675 h 3114675"/>
              <a:gd name="connsiteX84" fmla="*/ 2181280 w 3410005"/>
              <a:gd name="connsiteY84" fmla="*/ 47625 h 3114675"/>
              <a:gd name="connsiteX85" fmla="*/ 2114605 w 3410005"/>
              <a:gd name="connsiteY85" fmla="*/ 123825 h 3114675"/>
              <a:gd name="connsiteX86" fmla="*/ 1962205 w 3410005"/>
              <a:gd name="connsiteY86" fmla="*/ 114300 h 3114675"/>
              <a:gd name="connsiteX87" fmla="*/ 1914580 w 3410005"/>
              <a:gd name="connsiteY87" fmla="*/ 123825 h 3114675"/>
              <a:gd name="connsiteX88" fmla="*/ 1895530 w 3410005"/>
              <a:gd name="connsiteY88" fmla="*/ 152400 h 3114675"/>
              <a:gd name="connsiteX89" fmla="*/ 1838380 w 3410005"/>
              <a:gd name="connsiteY89" fmla="*/ 190500 h 3114675"/>
              <a:gd name="connsiteX90" fmla="*/ 1666930 w 3410005"/>
              <a:gd name="connsiteY90" fmla="*/ 180975 h 3114675"/>
              <a:gd name="connsiteX91" fmla="*/ 1609780 w 3410005"/>
              <a:gd name="connsiteY91" fmla="*/ 161925 h 3114675"/>
              <a:gd name="connsiteX92" fmla="*/ 1533580 w 3410005"/>
              <a:gd name="connsiteY92" fmla="*/ 152400 h 3114675"/>
              <a:gd name="connsiteX93" fmla="*/ 1505005 w 3410005"/>
              <a:gd name="connsiteY93" fmla="*/ 123825 h 3114675"/>
              <a:gd name="connsiteX94" fmla="*/ 1495480 w 3410005"/>
              <a:gd name="connsiteY94" fmla="*/ 95250 h 3114675"/>
              <a:gd name="connsiteX95" fmla="*/ 1466905 w 3410005"/>
              <a:gd name="connsiteY95" fmla="*/ 76200 h 3114675"/>
              <a:gd name="connsiteX96" fmla="*/ 1371655 w 3410005"/>
              <a:gd name="connsiteY96" fmla="*/ 57150 h 3114675"/>
              <a:gd name="connsiteX97" fmla="*/ 1276405 w 3410005"/>
              <a:gd name="connsiteY97" fmla="*/ 47625 h 3114675"/>
              <a:gd name="connsiteX98" fmla="*/ 1247830 w 3410005"/>
              <a:gd name="connsiteY98" fmla="*/ 57150 h 3114675"/>
              <a:gd name="connsiteX99" fmla="*/ 1228780 w 3410005"/>
              <a:gd name="connsiteY99" fmla="*/ 85725 h 3114675"/>
              <a:gd name="connsiteX100" fmla="*/ 1200205 w 3410005"/>
              <a:gd name="connsiteY100" fmla="*/ 104775 h 3114675"/>
              <a:gd name="connsiteX101" fmla="*/ 1181155 w 3410005"/>
              <a:gd name="connsiteY101" fmla="*/ 161925 h 3114675"/>
              <a:gd name="connsiteX102" fmla="*/ 1152580 w 3410005"/>
              <a:gd name="connsiteY102" fmla="*/ 219075 h 3114675"/>
              <a:gd name="connsiteX103" fmla="*/ 1133530 w 3410005"/>
              <a:gd name="connsiteY103" fmla="*/ 361950 h 3114675"/>
              <a:gd name="connsiteX104" fmla="*/ 1124005 w 3410005"/>
              <a:gd name="connsiteY104" fmla="*/ 419100 h 3114675"/>
              <a:gd name="connsiteX105" fmla="*/ 1104955 w 3410005"/>
              <a:gd name="connsiteY105" fmla="*/ 476250 h 3114675"/>
              <a:gd name="connsiteX106" fmla="*/ 1095430 w 3410005"/>
              <a:gd name="connsiteY106" fmla="*/ 504825 h 3114675"/>
              <a:gd name="connsiteX107" fmla="*/ 1076380 w 3410005"/>
              <a:gd name="connsiteY107" fmla="*/ 533400 h 3114675"/>
              <a:gd name="connsiteX108" fmla="*/ 1057330 w 3410005"/>
              <a:gd name="connsiteY108" fmla="*/ 600075 h 3114675"/>
              <a:gd name="connsiteX109" fmla="*/ 1047805 w 3410005"/>
              <a:gd name="connsiteY109" fmla="*/ 628650 h 3114675"/>
              <a:gd name="connsiteX110" fmla="*/ 1019230 w 3410005"/>
              <a:gd name="connsiteY110" fmla="*/ 657225 h 3114675"/>
              <a:gd name="connsiteX111" fmla="*/ 1000180 w 3410005"/>
              <a:gd name="connsiteY111" fmla="*/ 685800 h 3114675"/>
              <a:gd name="connsiteX112" fmla="*/ 1009705 w 3410005"/>
              <a:gd name="connsiteY112" fmla="*/ 962025 h 3114675"/>
              <a:gd name="connsiteX113" fmla="*/ 990655 w 3410005"/>
              <a:gd name="connsiteY113" fmla="*/ 1038225 h 3114675"/>
              <a:gd name="connsiteX114" fmla="*/ 962080 w 3410005"/>
              <a:gd name="connsiteY114" fmla="*/ 1057275 h 3114675"/>
              <a:gd name="connsiteX115" fmla="*/ 943030 w 3410005"/>
              <a:gd name="connsiteY115" fmla="*/ 1085850 h 3114675"/>
              <a:gd name="connsiteX116" fmla="*/ 885880 w 3410005"/>
              <a:gd name="connsiteY116" fmla="*/ 1123950 h 3114675"/>
              <a:gd name="connsiteX117" fmla="*/ 866830 w 3410005"/>
              <a:gd name="connsiteY117" fmla="*/ 1152525 h 3114675"/>
              <a:gd name="connsiteX118" fmla="*/ 838255 w 3410005"/>
              <a:gd name="connsiteY118" fmla="*/ 1171575 h 3114675"/>
              <a:gd name="connsiteX119" fmla="*/ 800155 w 3410005"/>
              <a:gd name="connsiteY119" fmla="*/ 1228725 h 3114675"/>
              <a:gd name="connsiteX120" fmla="*/ 781105 w 3410005"/>
              <a:gd name="connsiteY120" fmla="*/ 1257300 h 3114675"/>
              <a:gd name="connsiteX121" fmla="*/ 762055 w 3410005"/>
              <a:gd name="connsiteY121" fmla="*/ 1285875 h 3114675"/>
              <a:gd name="connsiteX122" fmla="*/ 743005 w 3410005"/>
              <a:gd name="connsiteY122" fmla="*/ 1343025 h 3114675"/>
              <a:gd name="connsiteX123" fmla="*/ 733480 w 3410005"/>
              <a:gd name="connsiteY123" fmla="*/ 1381125 h 3114675"/>
              <a:gd name="connsiteX124" fmla="*/ 714430 w 3410005"/>
              <a:gd name="connsiteY124" fmla="*/ 1438275 h 3114675"/>
              <a:gd name="connsiteX125" fmla="*/ 704905 w 3410005"/>
              <a:gd name="connsiteY125" fmla="*/ 1552575 h 3114675"/>
              <a:gd name="connsiteX126" fmla="*/ 695380 w 3410005"/>
              <a:gd name="connsiteY126" fmla="*/ 1581150 h 3114675"/>
              <a:gd name="connsiteX127" fmla="*/ 666805 w 3410005"/>
              <a:gd name="connsiteY127" fmla="*/ 1590675 h 3114675"/>
              <a:gd name="connsiteX128" fmla="*/ 609655 w 3410005"/>
              <a:gd name="connsiteY128" fmla="*/ 1628775 h 3114675"/>
              <a:gd name="connsiteX129" fmla="*/ 562030 w 3410005"/>
              <a:gd name="connsiteY129" fmla="*/ 1704975 h 3114675"/>
              <a:gd name="connsiteX130" fmla="*/ 552505 w 3410005"/>
              <a:gd name="connsiteY130" fmla="*/ 1733550 h 3114675"/>
              <a:gd name="connsiteX131" fmla="*/ 466780 w 3410005"/>
              <a:gd name="connsiteY131" fmla="*/ 1781175 h 3114675"/>
              <a:gd name="connsiteX132" fmla="*/ 428680 w 3410005"/>
              <a:gd name="connsiteY132" fmla="*/ 1771650 h 3114675"/>
              <a:gd name="connsiteX133" fmla="*/ 419155 w 3410005"/>
              <a:gd name="connsiteY133" fmla="*/ 1704975 h 3114675"/>
              <a:gd name="connsiteX134" fmla="*/ 409630 w 3410005"/>
              <a:gd name="connsiteY134" fmla="*/ 1676400 h 3114675"/>
              <a:gd name="connsiteX135" fmla="*/ 314380 w 3410005"/>
              <a:gd name="connsiteY135" fmla="*/ 1695450 h 3114675"/>
              <a:gd name="connsiteX136" fmla="*/ 285805 w 3410005"/>
              <a:gd name="connsiteY136" fmla="*/ 1714500 h 3114675"/>
              <a:gd name="connsiteX137" fmla="*/ 247705 w 3410005"/>
              <a:gd name="connsiteY137" fmla="*/ 1781175 h 3114675"/>
              <a:gd name="connsiteX138" fmla="*/ 219130 w 3410005"/>
              <a:gd name="connsiteY138" fmla="*/ 1771650 h 3114675"/>
              <a:gd name="connsiteX139" fmla="*/ 200080 w 3410005"/>
              <a:gd name="connsiteY139" fmla="*/ 1743075 h 3114675"/>
              <a:gd name="connsiteX140" fmla="*/ 171505 w 3410005"/>
              <a:gd name="connsiteY140" fmla="*/ 1752600 h 3114675"/>
              <a:gd name="connsiteX141" fmla="*/ 85780 w 3410005"/>
              <a:gd name="connsiteY141" fmla="*/ 1800225 h 3114675"/>
              <a:gd name="connsiteX142" fmla="*/ 47680 w 3410005"/>
              <a:gd name="connsiteY142" fmla="*/ 1857375 h 3114675"/>
              <a:gd name="connsiteX143" fmla="*/ 28630 w 3410005"/>
              <a:gd name="connsiteY143" fmla="*/ 1885950 h 3114675"/>
              <a:gd name="connsiteX144" fmla="*/ 55 w 3410005"/>
              <a:gd name="connsiteY144" fmla="*/ 1914525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410005" h="3114675">
                <a:moveTo>
                  <a:pt x="3029005" y="3114675"/>
                </a:moveTo>
                <a:cubicBezTo>
                  <a:pt x="3016305" y="3098800"/>
                  <a:pt x="3006341" y="3080281"/>
                  <a:pt x="2990905" y="3067050"/>
                </a:cubicBezTo>
                <a:cubicBezTo>
                  <a:pt x="2983282" y="3060516"/>
                  <a:pt x="2971310" y="3062015"/>
                  <a:pt x="2962330" y="3057525"/>
                </a:cubicBezTo>
                <a:cubicBezTo>
                  <a:pt x="2952091" y="3052405"/>
                  <a:pt x="2943280" y="3044825"/>
                  <a:pt x="2933755" y="3038475"/>
                </a:cubicBezTo>
                <a:cubicBezTo>
                  <a:pt x="2930580" y="3028950"/>
                  <a:pt x="2928720" y="3018880"/>
                  <a:pt x="2924230" y="3009900"/>
                </a:cubicBezTo>
                <a:cubicBezTo>
                  <a:pt x="2919110" y="2999661"/>
                  <a:pt x="2907062" y="2992617"/>
                  <a:pt x="2905180" y="2981325"/>
                </a:cubicBezTo>
                <a:cubicBezTo>
                  <a:pt x="2903529" y="2971421"/>
                  <a:pt x="2911947" y="2962404"/>
                  <a:pt x="2914705" y="2952750"/>
                </a:cubicBezTo>
                <a:cubicBezTo>
                  <a:pt x="2930082" y="2898931"/>
                  <a:pt x="2914279" y="2929576"/>
                  <a:pt x="2943280" y="2886075"/>
                </a:cubicBezTo>
                <a:cubicBezTo>
                  <a:pt x="2940105" y="2816225"/>
                  <a:pt x="2939118" y="2746241"/>
                  <a:pt x="2933755" y="2676525"/>
                </a:cubicBezTo>
                <a:cubicBezTo>
                  <a:pt x="2932751" y="2663473"/>
                  <a:pt x="2926797" y="2651262"/>
                  <a:pt x="2924230" y="2638425"/>
                </a:cubicBezTo>
                <a:cubicBezTo>
                  <a:pt x="2920442" y="2619487"/>
                  <a:pt x="2917880" y="2600325"/>
                  <a:pt x="2914705" y="2581275"/>
                </a:cubicBezTo>
                <a:cubicBezTo>
                  <a:pt x="2917880" y="2568575"/>
                  <a:pt x="2915610" y="2553027"/>
                  <a:pt x="2924230" y="2543175"/>
                </a:cubicBezTo>
                <a:cubicBezTo>
                  <a:pt x="2939307" y="2525945"/>
                  <a:pt x="2981380" y="2505075"/>
                  <a:pt x="2981380" y="2505075"/>
                </a:cubicBezTo>
                <a:cubicBezTo>
                  <a:pt x="2984555" y="2495550"/>
                  <a:pt x="2988147" y="2486154"/>
                  <a:pt x="2990905" y="2476500"/>
                </a:cubicBezTo>
                <a:cubicBezTo>
                  <a:pt x="2994501" y="2463913"/>
                  <a:pt x="2992252" y="2448622"/>
                  <a:pt x="3000430" y="2438400"/>
                </a:cubicBezTo>
                <a:cubicBezTo>
                  <a:pt x="3006702" y="2430560"/>
                  <a:pt x="3019265" y="2431310"/>
                  <a:pt x="3029005" y="2428875"/>
                </a:cubicBezTo>
                <a:cubicBezTo>
                  <a:pt x="3044711" y="2424948"/>
                  <a:pt x="3060566" y="2421358"/>
                  <a:pt x="3076630" y="2419350"/>
                </a:cubicBezTo>
                <a:cubicBezTo>
                  <a:pt x="3111428" y="2415000"/>
                  <a:pt x="3146550" y="2413698"/>
                  <a:pt x="3181405" y="2409825"/>
                </a:cubicBezTo>
                <a:cubicBezTo>
                  <a:pt x="3203718" y="2407346"/>
                  <a:pt x="3225855" y="2403475"/>
                  <a:pt x="3248080" y="2400300"/>
                </a:cubicBezTo>
                <a:cubicBezTo>
                  <a:pt x="3257605" y="2397125"/>
                  <a:pt x="3267001" y="2393533"/>
                  <a:pt x="3276655" y="2390775"/>
                </a:cubicBezTo>
                <a:cubicBezTo>
                  <a:pt x="3289242" y="2387179"/>
                  <a:pt x="3308020" y="2392475"/>
                  <a:pt x="3314755" y="2381250"/>
                </a:cubicBezTo>
                <a:cubicBezTo>
                  <a:pt x="3321490" y="2370025"/>
                  <a:pt x="3308826" y="2355737"/>
                  <a:pt x="3305230" y="2343150"/>
                </a:cubicBezTo>
                <a:cubicBezTo>
                  <a:pt x="3294405" y="2305261"/>
                  <a:pt x="3301414" y="2318381"/>
                  <a:pt x="3267130" y="2295525"/>
                </a:cubicBezTo>
                <a:cubicBezTo>
                  <a:pt x="3232392" y="2191312"/>
                  <a:pt x="3287794" y="2349162"/>
                  <a:pt x="3238555" y="2238375"/>
                </a:cubicBezTo>
                <a:cubicBezTo>
                  <a:pt x="3230400" y="2220025"/>
                  <a:pt x="3230644" y="2197933"/>
                  <a:pt x="3219505" y="2181225"/>
                </a:cubicBezTo>
                <a:cubicBezTo>
                  <a:pt x="3213155" y="2171700"/>
                  <a:pt x="3205104" y="2163111"/>
                  <a:pt x="3200455" y="2152650"/>
                </a:cubicBezTo>
                <a:cubicBezTo>
                  <a:pt x="3192300" y="2134300"/>
                  <a:pt x="3187755" y="2114550"/>
                  <a:pt x="3181405" y="2095500"/>
                </a:cubicBezTo>
                <a:lnTo>
                  <a:pt x="3162355" y="2038350"/>
                </a:lnTo>
                <a:cubicBezTo>
                  <a:pt x="3159180" y="2028825"/>
                  <a:pt x="3155265" y="2019515"/>
                  <a:pt x="3152830" y="2009775"/>
                </a:cubicBezTo>
                <a:cubicBezTo>
                  <a:pt x="3149655" y="1997075"/>
                  <a:pt x="3147067" y="1984214"/>
                  <a:pt x="3143305" y="1971675"/>
                </a:cubicBezTo>
                <a:cubicBezTo>
                  <a:pt x="3137535" y="1952441"/>
                  <a:pt x="3130605" y="1933575"/>
                  <a:pt x="3124255" y="1914525"/>
                </a:cubicBezTo>
                <a:lnTo>
                  <a:pt x="3105205" y="1857375"/>
                </a:lnTo>
                <a:lnTo>
                  <a:pt x="3095680" y="1828800"/>
                </a:lnTo>
                <a:lnTo>
                  <a:pt x="3086155" y="1800225"/>
                </a:lnTo>
                <a:cubicBezTo>
                  <a:pt x="3082980" y="1755775"/>
                  <a:pt x="3083241" y="1710945"/>
                  <a:pt x="3076630" y="1666875"/>
                </a:cubicBezTo>
                <a:cubicBezTo>
                  <a:pt x="3066098" y="1596665"/>
                  <a:pt x="3061799" y="1627687"/>
                  <a:pt x="3038530" y="1581150"/>
                </a:cubicBezTo>
                <a:cubicBezTo>
                  <a:pt x="3034040" y="1572170"/>
                  <a:pt x="3032180" y="1562100"/>
                  <a:pt x="3029005" y="1552575"/>
                </a:cubicBezTo>
                <a:cubicBezTo>
                  <a:pt x="3025830" y="1520825"/>
                  <a:pt x="3024726" y="1488799"/>
                  <a:pt x="3019480" y="1457325"/>
                </a:cubicBezTo>
                <a:cubicBezTo>
                  <a:pt x="3015176" y="1431500"/>
                  <a:pt x="3000430" y="1381125"/>
                  <a:pt x="3000430" y="1381125"/>
                </a:cubicBezTo>
                <a:cubicBezTo>
                  <a:pt x="3001804" y="1374255"/>
                  <a:pt x="3011112" y="1317477"/>
                  <a:pt x="3019480" y="1304925"/>
                </a:cubicBezTo>
                <a:cubicBezTo>
                  <a:pt x="3026952" y="1293717"/>
                  <a:pt x="3038530" y="1285875"/>
                  <a:pt x="3048055" y="1276350"/>
                </a:cubicBezTo>
                <a:lnTo>
                  <a:pt x="3095680" y="1133475"/>
                </a:lnTo>
                <a:lnTo>
                  <a:pt x="3105205" y="1104900"/>
                </a:lnTo>
                <a:cubicBezTo>
                  <a:pt x="3108380" y="1095375"/>
                  <a:pt x="3112295" y="1086065"/>
                  <a:pt x="3114730" y="1076325"/>
                </a:cubicBezTo>
                <a:cubicBezTo>
                  <a:pt x="3117905" y="1063625"/>
                  <a:pt x="3120493" y="1050764"/>
                  <a:pt x="3124255" y="1038225"/>
                </a:cubicBezTo>
                <a:cubicBezTo>
                  <a:pt x="3130025" y="1018991"/>
                  <a:pt x="3136955" y="1000125"/>
                  <a:pt x="3143305" y="981075"/>
                </a:cubicBezTo>
                <a:cubicBezTo>
                  <a:pt x="3146480" y="971550"/>
                  <a:pt x="3150395" y="962240"/>
                  <a:pt x="3152830" y="952500"/>
                </a:cubicBezTo>
                <a:cubicBezTo>
                  <a:pt x="3156005" y="939800"/>
                  <a:pt x="3159788" y="927237"/>
                  <a:pt x="3162355" y="914400"/>
                </a:cubicBezTo>
                <a:cubicBezTo>
                  <a:pt x="3166143" y="895462"/>
                  <a:pt x="3167196" y="875986"/>
                  <a:pt x="3171880" y="857250"/>
                </a:cubicBezTo>
                <a:cubicBezTo>
                  <a:pt x="3176750" y="837769"/>
                  <a:pt x="3174222" y="811239"/>
                  <a:pt x="3190930" y="800100"/>
                </a:cubicBezTo>
                <a:lnTo>
                  <a:pt x="3219505" y="781050"/>
                </a:lnTo>
                <a:cubicBezTo>
                  <a:pt x="3225780" y="762226"/>
                  <a:pt x="3231294" y="737329"/>
                  <a:pt x="3248080" y="723900"/>
                </a:cubicBezTo>
                <a:cubicBezTo>
                  <a:pt x="3255920" y="717628"/>
                  <a:pt x="3267675" y="718865"/>
                  <a:pt x="3276655" y="714375"/>
                </a:cubicBezTo>
                <a:cubicBezTo>
                  <a:pt x="3286894" y="709255"/>
                  <a:pt x="3294991" y="700445"/>
                  <a:pt x="3305230" y="695325"/>
                </a:cubicBezTo>
                <a:cubicBezTo>
                  <a:pt x="3384100" y="655890"/>
                  <a:pt x="3280488" y="721345"/>
                  <a:pt x="3362380" y="666750"/>
                </a:cubicBezTo>
                <a:cubicBezTo>
                  <a:pt x="3406049" y="601246"/>
                  <a:pt x="3393240" y="631320"/>
                  <a:pt x="3410005" y="581025"/>
                </a:cubicBezTo>
                <a:cubicBezTo>
                  <a:pt x="3403655" y="571500"/>
                  <a:pt x="3399050" y="560545"/>
                  <a:pt x="3390955" y="552450"/>
                </a:cubicBezTo>
                <a:cubicBezTo>
                  <a:pt x="3372491" y="533986"/>
                  <a:pt x="3357046" y="531622"/>
                  <a:pt x="3333805" y="523875"/>
                </a:cubicBezTo>
                <a:cubicBezTo>
                  <a:pt x="3330630" y="514350"/>
                  <a:pt x="3324280" y="505340"/>
                  <a:pt x="3324280" y="495300"/>
                </a:cubicBezTo>
                <a:cubicBezTo>
                  <a:pt x="3324280" y="475987"/>
                  <a:pt x="3331074" y="457269"/>
                  <a:pt x="3333805" y="438150"/>
                </a:cubicBezTo>
                <a:cubicBezTo>
                  <a:pt x="3337425" y="412810"/>
                  <a:pt x="3340155" y="387350"/>
                  <a:pt x="3343330" y="361950"/>
                </a:cubicBezTo>
                <a:cubicBezTo>
                  <a:pt x="3340155" y="339725"/>
                  <a:pt x="3338208" y="317290"/>
                  <a:pt x="3333805" y="295275"/>
                </a:cubicBezTo>
                <a:cubicBezTo>
                  <a:pt x="3331836" y="285430"/>
                  <a:pt x="3332450" y="272536"/>
                  <a:pt x="3324280" y="266700"/>
                </a:cubicBezTo>
                <a:lnTo>
                  <a:pt x="3238555" y="238125"/>
                </a:lnTo>
                <a:lnTo>
                  <a:pt x="3209980" y="228600"/>
                </a:lnTo>
                <a:cubicBezTo>
                  <a:pt x="3203630" y="219075"/>
                  <a:pt x="3199025" y="208120"/>
                  <a:pt x="3190930" y="200025"/>
                </a:cubicBezTo>
                <a:cubicBezTo>
                  <a:pt x="3182835" y="191930"/>
                  <a:pt x="3169506" y="189914"/>
                  <a:pt x="3162355" y="180975"/>
                </a:cubicBezTo>
                <a:cubicBezTo>
                  <a:pt x="3131679" y="142630"/>
                  <a:pt x="3178388" y="159511"/>
                  <a:pt x="3133780" y="123825"/>
                </a:cubicBezTo>
                <a:cubicBezTo>
                  <a:pt x="3125940" y="117553"/>
                  <a:pt x="3114730" y="117475"/>
                  <a:pt x="3105205" y="114300"/>
                </a:cubicBezTo>
                <a:cubicBezTo>
                  <a:pt x="3095680" y="117475"/>
                  <a:pt x="3083730" y="116725"/>
                  <a:pt x="3076630" y="123825"/>
                </a:cubicBezTo>
                <a:cubicBezTo>
                  <a:pt x="3069530" y="130925"/>
                  <a:pt x="3076950" y="150431"/>
                  <a:pt x="3067105" y="152400"/>
                </a:cubicBezTo>
                <a:cubicBezTo>
                  <a:pt x="3038912" y="158039"/>
                  <a:pt x="3010039" y="145168"/>
                  <a:pt x="2981380" y="142875"/>
                </a:cubicBezTo>
                <a:cubicBezTo>
                  <a:pt x="2930643" y="138816"/>
                  <a:pt x="2879780" y="136525"/>
                  <a:pt x="2828980" y="133350"/>
                </a:cubicBezTo>
                <a:cubicBezTo>
                  <a:pt x="2809930" y="120650"/>
                  <a:pt x="2779070" y="116970"/>
                  <a:pt x="2771830" y="95250"/>
                </a:cubicBezTo>
                <a:cubicBezTo>
                  <a:pt x="2759130" y="57150"/>
                  <a:pt x="2771830" y="69850"/>
                  <a:pt x="2733730" y="57150"/>
                </a:cubicBezTo>
                <a:cubicBezTo>
                  <a:pt x="2730555" y="47625"/>
                  <a:pt x="2731305" y="35675"/>
                  <a:pt x="2724205" y="28575"/>
                </a:cubicBezTo>
                <a:cubicBezTo>
                  <a:pt x="2702654" y="7024"/>
                  <a:pt x="2625774" y="27829"/>
                  <a:pt x="2619430" y="28575"/>
                </a:cubicBezTo>
                <a:lnTo>
                  <a:pt x="2533705" y="38100"/>
                </a:lnTo>
                <a:cubicBezTo>
                  <a:pt x="2466389" y="24637"/>
                  <a:pt x="2501439" y="33695"/>
                  <a:pt x="2428930" y="9525"/>
                </a:cubicBezTo>
                <a:lnTo>
                  <a:pt x="2400355" y="0"/>
                </a:lnTo>
                <a:cubicBezTo>
                  <a:pt x="2390830" y="3175"/>
                  <a:pt x="2378880" y="2425"/>
                  <a:pt x="2371780" y="9525"/>
                </a:cubicBezTo>
                <a:cubicBezTo>
                  <a:pt x="2338911" y="42394"/>
                  <a:pt x="2390313" y="37232"/>
                  <a:pt x="2343205" y="66675"/>
                </a:cubicBezTo>
                <a:cubicBezTo>
                  <a:pt x="2326177" y="77318"/>
                  <a:pt x="2286055" y="85725"/>
                  <a:pt x="2286055" y="85725"/>
                </a:cubicBezTo>
                <a:cubicBezTo>
                  <a:pt x="2267941" y="82102"/>
                  <a:pt x="2229381" y="76438"/>
                  <a:pt x="2209855" y="66675"/>
                </a:cubicBezTo>
                <a:cubicBezTo>
                  <a:pt x="2199616" y="61555"/>
                  <a:pt x="2190805" y="53975"/>
                  <a:pt x="2181280" y="47625"/>
                </a:cubicBezTo>
                <a:cubicBezTo>
                  <a:pt x="2136830" y="114300"/>
                  <a:pt x="2162230" y="92075"/>
                  <a:pt x="2114605" y="123825"/>
                </a:cubicBezTo>
                <a:cubicBezTo>
                  <a:pt x="2063805" y="120650"/>
                  <a:pt x="2013104" y="114300"/>
                  <a:pt x="1962205" y="114300"/>
                </a:cubicBezTo>
                <a:cubicBezTo>
                  <a:pt x="1946016" y="114300"/>
                  <a:pt x="1928636" y="115793"/>
                  <a:pt x="1914580" y="123825"/>
                </a:cubicBezTo>
                <a:cubicBezTo>
                  <a:pt x="1904641" y="129505"/>
                  <a:pt x="1904145" y="144862"/>
                  <a:pt x="1895530" y="152400"/>
                </a:cubicBezTo>
                <a:cubicBezTo>
                  <a:pt x="1878300" y="167477"/>
                  <a:pt x="1838380" y="190500"/>
                  <a:pt x="1838380" y="190500"/>
                </a:cubicBezTo>
                <a:cubicBezTo>
                  <a:pt x="1781230" y="187325"/>
                  <a:pt x="1723726" y="188075"/>
                  <a:pt x="1666930" y="180975"/>
                </a:cubicBezTo>
                <a:cubicBezTo>
                  <a:pt x="1647005" y="178484"/>
                  <a:pt x="1629705" y="164416"/>
                  <a:pt x="1609780" y="161925"/>
                </a:cubicBezTo>
                <a:lnTo>
                  <a:pt x="1533580" y="152400"/>
                </a:lnTo>
                <a:cubicBezTo>
                  <a:pt x="1524055" y="142875"/>
                  <a:pt x="1512477" y="135033"/>
                  <a:pt x="1505005" y="123825"/>
                </a:cubicBezTo>
                <a:cubicBezTo>
                  <a:pt x="1499436" y="115471"/>
                  <a:pt x="1501752" y="103090"/>
                  <a:pt x="1495480" y="95250"/>
                </a:cubicBezTo>
                <a:cubicBezTo>
                  <a:pt x="1488329" y="86311"/>
                  <a:pt x="1477144" y="81320"/>
                  <a:pt x="1466905" y="76200"/>
                </a:cubicBezTo>
                <a:cubicBezTo>
                  <a:pt x="1440306" y="62900"/>
                  <a:pt x="1396226" y="60660"/>
                  <a:pt x="1371655" y="57150"/>
                </a:cubicBezTo>
                <a:cubicBezTo>
                  <a:pt x="1307182" y="35659"/>
                  <a:pt x="1330664" y="32122"/>
                  <a:pt x="1276405" y="47625"/>
                </a:cubicBezTo>
                <a:cubicBezTo>
                  <a:pt x="1266751" y="50383"/>
                  <a:pt x="1257355" y="53975"/>
                  <a:pt x="1247830" y="57150"/>
                </a:cubicBezTo>
                <a:cubicBezTo>
                  <a:pt x="1241480" y="66675"/>
                  <a:pt x="1236875" y="77630"/>
                  <a:pt x="1228780" y="85725"/>
                </a:cubicBezTo>
                <a:cubicBezTo>
                  <a:pt x="1220685" y="93820"/>
                  <a:pt x="1206272" y="95067"/>
                  <a:pt x="1200205" y="104775"/>
                </a:cubicBezTo>
                <a:cubicBezTo>
                  <a:pt x="1189562" y="121803"/>
                  <a:pt x="1192294" y="145217"/>
                  <a:pt x="1181155" y="161925"/>
                </a:cubicBezTo>
                <a:cubicBezTo>
                  <a:pt x="1156536" y="198854"/>
                  <a:pt x="1165725" y="179640"/>
                  <a:pt x="1152580" y="219075"/>
                </a:cubicBezTo>
                <a:cubicBezTo>
                  <a:pt x="1137988" y="364997"/>
                  <a:pt x="1151066" y="265500"/>
                  <a:pt x="1133530" y="361950"/>
                </a:cubicBezTo>
                <a:cubicBezTo>
                  <a:pt x="1130075" y="380951"/>
                  <a:pt x="1128689" y="400364"/>
                  <a:pt x="1124005" y="419100"/>
                </a:cubicBezTo>
                <a:cubicBezTo>
                  <a:pt x="1119135" y="438581"/>
                  <a:pt x="1111305" y="457200"/>
                  <a:pt x="1104955" y="476250"/>
                </a:cubicBezTo>
                <a:cubicBezTo>
                  <a:pt x="1101780" y="485775"/>
                  <a:pt x="1100999" y="496471"/>
                  <a:pt x="1095430" y="504825"/>
                </a:cubicBezTo>
                <a:cubicBezTo>
                  <a:pt x="1089080" y="514350"/>
                  <a:pt x="1081500" y="523161"/>
                  <a:pt x="1076380" y="533400"/>
                </a:cubicBezTo>
                <a:cubicBezTo>
                  <a:pt x="1068767" y="548625"/>
                  <a:pt x="1061399" y="585833"/>
                  <a:pt x="1057330" y="600075"/>
                </a:cubicBezTo>
                <a:cubicBezTo>
                  <a:pt x="1054572" y="609729"/>
                  <a:pt x="1053374" y="620296"/>
                  <a:pt x="1047805" y="628650"/>
                </a:cubicBezTo>
                <a:cubicBezTo>
                  <a:pt x="1040333" y="639858"/>
                  <a:pt x="1027854" y="646877"/>
                  <a:pt x="1019230" y="657225"/>
                </a:cubicBezTo>
                <a:cubicBezTo>
                  <a:pt x="1011901" y="666019"/>
                  <a:pt x="1006530" y="676275"/>
                  <a:pt x="1000180" y="685800"/>
                </a:cubicBezTo>
                <a:cubicBezTo>
                  <a:pt x="1003355" y="777875"/>
                  <a:pt x="1009705" y="869895"/>
                  <a:pt x="1009705" y="962025"/>
                </a:cubicBezTo>
                <a:cubicBezTo>
                  <a:pt x="1009705" y="963804"/>
                  <a:pt x="998171" y="1028830"/>
                  <a:pt x="990655" y="1038225"/>
                </a:cubicBezTo>
                <a:cubicBezTo>
                  <a:pt x="983504" y="1047164"/>
                  <a:pt x="971605" y="1050925"/>
                  <a:pt x="962080" y="1057275"/>
                </a:cubicBezTo>
                <a:cubicBezTo>
                  <a:pt x="955730" y="1066800"/>
                  <a:pt x="951645" y="1078312"/>
                  <a:pt x="943030" y="1085850"/>
                </a:cubicBezTo>
                <a:cubicBezTo>
                  <a:pt x="925800" y="1100927"/>
                  <a:pt x="885880" y="1123950"/>
                  <a:pt x="885880" y="1123950"/>
                </a:cubicBezTo>
                <a:cubicBezTo>
                  <a:pt x="879530" y="1133475"/>
                  <a:pt x="874925" y="1144430"/>
                  <a:pt x="866830" y="1152525"/>
                </a:cubicBezTo>
                <a:cubicBezTo>
                  <a:pt x="858735" y="1160620"/>
                  <a:pt x="845793" y="1162960"/>
                  <a:pt x="838255" y="1171575"/>
                </a:cubicBezTo>
                <a:cubicBezTo>
                  <a:pt x="823178" y="1188805"/>
                  <a:pt x="812855" y="1209675"/>
                  <a:pt x="800155" y="1228725"/>
                </a:cubicBezTo>
                <a:lnTo>
                  <a:pt x="781105" y="1257300"/>
                </a:lnTo>
                <a:cubicBezTo>
                  <a:pt x="774755" y="1266825"/>
                  <a:pt x="765675" y="1275015"/>
                  <a:pt x="762055" y="1285875"/>
                </a:cubicBezTo>
                <a:cubicBezTo>
                  <a:pt x="755705" y="1304925"/>
                  <a:pt x="747875" y="1323544"/>
                  <a:pt x="743005" y="1343025"/>
                </a:cubicBezTo>
                <a:cubicBezTo>
                  <a:pt x="739830" y="1355725"/>
                  <a:pt x="737242" y="1368586"/>
                  <a:pt x="733480" y="1381125"/>
                </a:cubicBezTo>
                <a:cubicBezTo>
                  <a:pt x="727710" y="1400359"/>
                  <a:pt x="714430" y="1438275"/>
                  <a:pt x="714430" y="1438275"/>
                </a:cubicBezTo>
                <a:cubicBezTo>
                  <a:pt x="711255" y="1476375"/>
                  <a:pt x="709958" y="1514678"/>
                  <a:pt x="704905" y="1552575"/>
                </a:cubicBezTo>
                <a:cubicBezTo>
                  <a:pt x="703578" y="1562527"/>
                  <a:pt x="702480" y="1574050"/>
                  <a:pt x="695380" y="1581150"/>
                </a:cubicBezTo>
                <a:cubicBezTo>
                  <a:pt x="688280" y="1588250"/>
                  <a:pt x="675582" y="1585799"/>
                  <a:pt x="666805" y="1590675"/>
                </a:cubicBezTo>
                <a:cubicBezTo>
                  <a:pt x="646791" y="1601794"/>
                  <a:pt x="609655" y="1628775"/>
                  <a:pt x="609655" y="1628775"/>
                </a:cubicBezTo>
                <a:cubicBezTo>
                  <a:pt x="586985" y="1696785"/>
                  <a:pt x="607313" y="1674786"/>
                  <a:pt x="562030" y="1704975"/>
                </a:cubicBezTo>
                <a:cubicBezTo>
                  <a:pt x="558855" y="1714500"/>
                  <a:pt x="559605" y="1726450"/>
                  <a:pt x="552505" y="1733550"/>
                </a:cubicBezTo>
                <a:cubicBezTo>
                  <a:pt x="519753" y="1766302"/>
                  <a:pt x="502713" y="1769197"/>
                  <a:pt x="466780" y="1781175"/>
                </a:cubicBezTo>
                <a:cubicBezTo>
                  <a:pt x="454080" y="1778000"/>
                  <a:pt x="435618" y="1782751"/>
                  <a:pt x="428680" y="1771650"/>
                </a:cubicBezTo>
                <a:cubicBezTo>
                  <a:pt x="416781" y="1752612"/>
                  <a:pt x="423558" y="1726990"/>
                  <a:pt x="419155" y="1704975"/>
                </a:cubicBezTo>
                <a:cubicBezTo>
                  <a:pt x="417186" y="1695130"/>
                  <a:pt x="412805" y="1685925"/>
                  <a:pt x="409630" y="1676400"/>
                </a:cubicBezTo>
                <a:cubicBezTo>
                  <a:pt x="385059" y="1679910"/>
                  <a:pt x="340979" y="1682150"/>
                  <a:pt x="314380" y="1695450"/>
                </a:cubicBezTo>
                <a:cubicBezTo>
                  <a:pt x="304141" y="1700570"/>
                  <a:pt x="295330" y="1708150"/>
                  <a:pt x="285805" y="1714500"/>
                </a:cubicBezTo>
                <a:cubicBezTo>
                  <a:pt x="279641" y="1751484"/>
                  <a:pt x="291996" y="1781175"/>
                  <a:pt x="247705" y="1781175"/>
                </a:cubicBezTo>
                <a:cubicBezTo>
                  <a:pt x="237665" y="1781175"/>
                  <a:pt x="228655" y="1774825"/>
                  <a:pt x="219130" y="1771650"/>
                </a:cubicBezTo>
                <a:cubicBezTo>
                  <a:pt x="212780" y="1762125"/>
                  <a:pt x="210709" y="1747327"/>
                  <a:pt x="200080" y="1743075"/>
                </a:cubicBezTo>
                <a:cubicBezTo>
                  <a:pt x="190758" y="1739346"/>
                  <a:pt x="180282" y="1747724"/>
                  <a:pt x="171505" y="1752600"/>
                </a:cubicBezTo>
                <a:cubicBezTo>
                  <a:pt x="73249" y="1807187"/>
                  <a:pt x="150438" y="1778672"/>
                  <a:pt x="85780" y="1800225"/>
                </a:cubicBezTo>
                <a:lnTo>
                  <a:pt x="47680" y="1857375"/>
                </a:lnTo>
                <a:cubicBezTo>
                  <a:pt x="41330" y="1866900"/>
                  <a:pt x="38155" y="1879600"/>
                  <a:pt x="28630" y="1885950"/>
                </a:cubicBezTo>
                <a:cubicBezTo>
                  <a:pt x="-2587" y="1906761"/>
                  <a:pt x="55" y="1893552"/>
                  <a:pt x="55" y="1914525"/>
                </a:cubicBezTo>
              </a:path>
            </a:pathLst>
          </a:cu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86329"/>
          </a:xfrm>
        </p:spPr>
        <p:txBody>
          <a:bodyPr/>
          <a:lstStyle/>
          <a:p>
            <a:r>
              <a:rPr lang="es-AR" sz="2800" dirty="0" smtClean="0"/>
              <a:t>Módulos de consulta recomendados</a:t>
            </a:r>
            <a:endParaRPr lang="es-AR" sz="2800" dirty="0"/>
          </a:p>
        </p:txBody>
      </p:sp>
      <p:sp>
        <p:nvSpPr>
          <p:cNvPr id="3" name="Tijdelijke aanduiding voor tekst 2"/>
          <p:cNvSpPr>
            <a:spLocks noGrp="1"/>
          </p:cNvSpPr>
          <p:nvPr>
            <p:ph type="body" sz="quarter" idx="10"/>
          </p:nvPr>
        </p:nvSpPr>
        <p:spPr>
          <a:xfrm>
            <a:off x="421200" y="1253342"/>
            <a:ext cx="8521188" cy="4404807"/>
          </a:xfrm>
        </p:spPr>
        <p:txBody>
          <a:bodyPr/>
          <a:lstStyle/>
          <a:p>
            <a:pPr eaLnBrk="1" hangingPunct="1"/>
            <a:r>
              <a:rPr lang="es-ES_tradnl" sz="2000" dirty="0">
                <a:solidFill>
                  <a:schemeClr val="accent4"/>
                </a:solidFill>
              </a:rPr>
              <a:t>Módulo 2.2 </a:t>
            </a:r>
            <a:r>
              <a:rPr lang="es-ES_tradnl" sz="2000" dirty="0"/>
              <a:t>para continuar con el seguimiento de los datos de actividad de las tierras forestales que permanecen como tales (incluida la degradación de los bosques)</a:t>
            </a:r>
          </a:p>
          <a:p>
            <a:r>
              <a:rPr lang="es-ES_tradnl" sz="2000" dirty="0">
                <a:solidFill>
                  <a:schemeClr val="accent4"/>
                </a:solidFill>
              </a:rPr>
              <a:t>Módulo 2.8 </a:t>
            </a:r>
            <a:r>
              <a:rPr lang="es-ES_tradnl" sz="2000" dirty="0"/>
              <a:t>para la descripción general y el estado de las tecnologías en evolución que incluyen, por ejemplo, datos de radar</a:t>
            </a:r>
          </a:p>
          <a:p>
            <a:pPr eaLnBrk="1" hangingPunct="1"/>
            <a:r>
              <a:rPr lang="es-ES_tradnl" sz="2000" dirty="0">
                <a:solidFill>
                  <a:schemeClr val="accent4"/>
                </a:solidFill>
              </a:rPr>
              <a:t>Módulos 3.1 a 3.3 </a:t>
            </a:r>
            <a:r>
              <a:rPr lang="es-ES_tradnl" sz="2000" dirty="0"/>
              <a:t>para conocer más sobre la evaluación y la presentación de informes de REDD+</a:t>
            </a:r>
          </a:p>
          <a:p>
            <a:pPr>
              <a:buNone/>
            </a:pPr>
            <a:endParaRPr lang="es-ES" sz="2000" dirty="0"/>
          </a:p>
        </p:txBody>
      </p:sp>
    </p:spTree>
    <p:extLst>
      <p:ext uri="{BB962C8B-B14F-4D97-AF65-F5344CB8AC3E}">
        <p14:creationId xmlns:p14="http://schemas.microsoft.com/office/powerpoint/2010/main" val="1629300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dirty="0" smtClean="0"/>
              <a:t>Bibliografía</a:t>
            </a:r>
            <a:endParaRPr lang="es-ES" dirty="0"/>
          </a:p>
        </p:txBody>
      </p:sp>
      <p:sp>
        <p:nvSpPr>
          <p:cNvPr id="3" name="Text Placeholder 2"/>
          <p:cNvSpPr>
            <a:spLocks noGrp="1"/>
          </p:cNvSpPr>
          <p:nvPr>
            <p:ph type="body" sz="quarter" idx="10"/>
          </p:nvPr>
        </p:nvSpPr>
        <p:spPr>
          <a:xfrm>
            <a:off x="421200" y="998636"/>
            <a:ext cx="8521188" cy="5034113"/>
          </a:xfrm>
        </p:spPr>
        <p:txBody>
          <a:bodyPr/>
          <a:lstStyle/>
          <a:p>
            <a:pPr>
              <a:lnSpc>
                <a:spcPct val="150000"/>
              </a:lnSpc>
            </a:pPr>
            <a:r>
              <a:rPr lang="en-GB" sz="1200" dirty="0"/>
              <a:t>Achard, F., Beuchle</a:t>
            </a:r>
            <a:r>
              <a:rPr lang="en-GB" sz="1200" baseline="30000" dirty="0"/>
              <a:t>, </a:t>
            </a:r>
            <a:r>
              <a:rPr lang="en-GB" sz="1200" dirty="0"/>
              <a:t>R., Mayaux</a:t>
            </a:r>
            <a:r>
              <a:rPr lang="en-GB" sz="1200" baseline="30000" dirty="0"/>
              <a:t>, </a:t>
            </a:r>
            <a:r>
              <a:rPr lang="en-GB" sz="1200" dirty="0"/>
              <a:t>P., Stibig</a:t>
            </a:r>
            <a:r>
              <a:rPr lang="en-GB" sz="1200" baseline="30000" dirty="0"/>
              <a:t>, </a:t>
            </a:r>
            <a:r>
              <a:rPr lang="en-GB" sz="1200" dirty="0"/>
              <a:t>H.-J., Bodart, C., Brink, A., Carboni, S., Desclée. B., Donnay, F., Eva, H.D., Lupi, A., Raši, R., Seliger, R. y Simonetti, D., 2014. “Determination of Tropical Deforestation Rates and Related Carbon Losses from 1990 to 2010.” </a:t>
            </a:r>
            <a:r>
              <a:rPr lang="en-US" sz="1200" i="1" dirty="0"/>
              <a:t>Global Change Biology</a:t>
            </a:r>
            <a:r>
              <a:rPr lang="en-GB" sz="1200" dirty="0"/>
              <a:t> 20: 2540–2554.</a:t>
            </a:r>
            <a:endParaRPr lang="es-ES" sz="1200" dirty="0"/>
          </a:p>
          <a:p>
            <a:pPr>
              <a:lnSpc>
                <a:spcPct val="150000"/>
              </a:lnSpc>
            </a:pPr>
            <a:r>
              <a:rPr lang="en-US" sz="1200" dirty="0" smtClean="0"/>
              <a:t>de Wasseige, C., P. de Marcken, N. Bayol, F. Hiol, Ph. Mayaux, B. Desclée, R. Nasi, A. Billand, P. Defourny y R. Eba’a</a:t>
            </a:r>
            <a:r>
              <a:rPr dirty="0" smtClean="0"/>
              <a:t> </a:t>
            </a:r>
            <a:r>
              <a:rPr lang="en-US" sz="1200" dirty="0"/>
              <a:t>Atyi, eds. 2012. </a:t>
            </a:r>
            <a:r>
              <a:rPr lang="en-US" sz="1200" i="1" dirty="0"/>
              <a:t>The Forests of the Congo Basin: State of the Forest 2010</a:t>
            </a:r>
            <a:r>
              <a:rPr lang="en-US" sz="1200" dirty="0"/>
              <a:t>. Luxemburgo: Oficina de Publicaciones de la Unión Europea. https://ec.europa.eu/jrc/sites/default/files/lbna25161enc_002.pdf</a:t>
            </a:r>
            <a:endParaRPr lang="es-ES" sz="1200" dirty="0"/>
          </a:p>
          <a:p>
            <a:pPr>
              <a:lnSpc>
                <a:spcPct val="150000"/>
              </a:lnSpc>
            </a:pPr>
            <a:r>
              <a:rPr lang="nl-NL" sz="1200" dirty="0" smtClean="0"/>
              <a:t>Ernst, C., A. Verhegghen, P. Mayaux, M. Hansen y P. Defourny .2012. Central Africa Forest Cover and Forest Cover Change Mapping. En de Wasseige et al., eds., </a:t>
            </a:r>
            <a:r>
              <a:rPr lang="en-US" sz="1200" i="1" dirty="0"/>
              <a:t>The Forests of the Congo Basin: State of the Forest 2010</a:t>
            </a:r>
            <a:r>
              <a:rPr lang="nl-NL" sz="1200" dirty="0" smtClean="0"/>
              <a:t>, 23–41. </a:t>
            </a:r>
            <a:endParaRPr lang="es-ES" sz="1200" dirty="0"/>
          </a:p>
          <a:p>
            <a:pPr>
              <a:lnSpc>
                <a:spcPct val="150000"/>
              </a:lnSpc>
            </a:pPr>
            <a:r>
              <a:rPr lang="en-US" sz="1200" dirty="0" smtClean="0"/>
              <a:t>Eva, H., Carboni, S., Achard, F., Stach, N., Durieux, L., Faure, J-F. y Mollicone, D., 2010. “Monitoring Forest Areas from Continental to Territorial Levels Using a Sample of Medium Spatial Resolution Satellite Imagery.” </a:t>
            </a:r>
            <a:r>
              <a:rPr lang="en-US" sz="1200" i="1" dirty="0"/>
              <a:t>ISPRS J. Photogram. Remote Sensing</a:t>
            </a:r>
            <a:r>
              <a:rPr lang="en-US" sz="1200" dirty="0" smtClean="0"/>
              <a:t>, 65: 191-197.</a:t>
            </a:r>
            <a:endParaRPr lang="es-ES" sz="1200" dirty="0"/>
          </a:p>
          <a:p>
            <a:pPr>
              <a:lnSpc>
                <a:spcPct val="150000"/>
              </a:lnSpc>
            </a:pPr>
            <a:r>
              <a:rPr lang="en-US" sz="1200" dirty="0" smtClean="0"/>
              <a:t>FSI (Forestry Survey of India). 2013. </a:t>
            </a:r>
            <a:r>
              <a:rPr lang="en-US" sz="1200" i="1" dirty="0"/>
              <a:t>State of Forest Report 2013</a:t>
            </a:r>
            <a:r>
              <a:rPr lang="en-US" sz="1200" dirty="0" smtClean="0"/>
              <a:t>. Dehradun, India: Forest Survey of India. http://fsi.nic.in/cover_2013/message_content_preface3.pdf.</a:t>
            </a:r>
            <a:endParaRPr lang="es-ES" sz="1200" dirty="0"/>
          </a:p>
        </p:txBody>
      </p:sp>
    </p:spTree>
    <p:extLst>
      <p:ext uri="{BB962C8B-B14F-4D97-AF65-F5344CB8AC3E}">
        <p14:creationId xmlns:p14="http://schemas.microsoft.com/office/powerpoint/2010/main" val="923499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0257" y="0"/>
            <a:ext cx="8521188" cy="5610217"/>
          </a:xfrm>
        </p:spPr>
        <p:txBody>
          <a:bodyPr/>
          <a:lstStyle/>
          <a:p>
            <a:pPr>
              <a:lnSpc>
                <a:spcPct val="150000"/>
              </a:lnSpc>
            </a:pPr>
            <a:r>
              <a:rPr lang="en-US" sz="1200" dirty="0" smtClean="0"/>
              <a:t>GOFC-GOLD (Observación Mundial de la Dinámica del Bosque y de la Cubierta Terrestre). 2014. </a:t>
            </a:r>
            <a:r>
              <a:rPr lang="en-US" sz="1200" i="1" dirty="0"/>
              <a:t>A Sourcebook of Methods and Procedures for Monitoring and Reporting Anthropogenic Greenhouse Gas Emissions and Removals Associated with Deforestation, Gains and Losses of Carbon Stocks in Forests Remaining Forests, and Forestation</a:t>
            </a:r>
            <a:r>
              <a:rPr lang="en-US" sz="1200" dirty="0" smtClean="0"/>
              <a:t>.  (A menudo Libro de consulta de GOFC-GOLD). Países Bajos: GOFC-GOLD Land Cover Project Office, Wageningen University. http://www.gofcgold.wur.nl/redd/index.php.</a:t>
            </a:r>
            <a:endParaRPr lang="es-ES" sz="1200" dirty="0"/>
          </a:p>
          <a:p>
            <a:pPr>
              <a:lnSpc>
                <a:spcPct val="150000"/>
              </a:lnSpc>
            </a:pPr>
            <a:r>
              <a:rPr lang="en-US" sz="1200" dirty="0" smtClean="0"/>
              <a:t>Gobierno de Brasil. 2014. </a:t>
            </a:r>
            <a:r>
              <a:rPr lang="en-US" sz="1200" i="1" dirty="0"/>
              <a:t>Brazil’s Submission of a Forest Reference Emission Level for Deforestation in the Amazonia Biome for Results-based Payments for REDD+ under the UNFCCC</a:t>
            </a:r>
            <a:r>
              <a:rPr lang="en-US" sz="1200" dirty="0" smtClean="0"/>
              <a:t>. Brasilia. http://unfccc.int/methods/redd/items/8414.php.</a:t>
            </a:r>
          </a:p>
          <a:p>
            <a:pPr>
              <a:lnSpc>
                <a:spcPct val="150000"/>
              </a:lnSpc>
            </a:pPr>
            <a:r>
              <a:rPr lang="en-GB" sz="1200" dirty="0" smtClean="0"/>
              <a:t>INPE (National Institute for Space Research). 2008. </a:t>
            </a:r>
            <a:r>
              <a:rPr lang="en-GB" sz="1200" i="1" dirty="0"/>
              <a:t>Monitoramento da cobertura</a:t>
            </a:r>
            <a:r>
              <a:rPr dirty="0" smtClean="0"/>
              <a:t> </a:t>
            </a:r>
            <a:r>
              <a:rPr lang="en-GB" sz="1200" i="1" dirty="0"/>
              <a:t>florestal da Amazônia por</a:t>
            </a:r>
            <a:r>
              <a:rPr dirty="0" smtClean="0"/>
              <a:t> </a:t>
            </a:r>
            <a:r>
              <a:rPr lang="en-GB" sz="1200" i="1" dirty="0"/>
              <a:t>satélites: Sistemas PRODES, DETER, DEGRAD e QUEIMADAS 2007–2008</a:t>
            </a:r>
            <a:r>
              <a:rPr lang="en-GB" sz="1200" dirty="0"/>
              <a:t>. Brasilia. http://www.obt.inpe.br/prodes/index.html.</a:t>
            </a:r>
            <a:endParaRPr lang="es-ES" sz="1200" dirty="0"/>
          </a:p>
          <a:p>
            <a:pPr>
              <a:lnSpc>
                <a:spcPct val="150000"/>
              </a:lnSpc>
            </a:pPr>
            <a:r>
              <a:rPr lang="en-US" sz="1200" dirty="0" smtClean="0"/>
              <a:t>Mayaux, P., Pekel, J-F., Desclée, B., Donnay, F., Lupi, A., Achard, F., Clerici, M., Bodart, C., Brink, A., Nasi, R. y Belward, A., 2013. “State and Evolution of the African Rainforests between 1990 and 2010.” </a:t>
            </a:r>
            <a:r>
              <a:rPr lang="en-US" sz="1200" i="1" dirty="0"/>
              <a:t>Philosophical Transactions of the Royal Society B</a:t>
            </a:r>
            <a:r>
              <a:rPr lang="en-US" sz="1200" dirty="0" smtClean="0"/>
              <a:t> 368 (1625): 20120300. http://dx.doi.org/10.1098/rstb.2012.0300.</a:t>
            </a:r>
          </a:p>
          <a:p>
            <a:pPr>
              <a:lnSpc>
                <a:spcPct val="150000"/>
              </a:lnSpc>
            </a:pPr>
            <a:r>
              <a:rPr lang="en-GB" sz="1200" dirty="0"/>
              <a:t>Potapov, P. V., S. A. Turubanova, M.C. Hansen, B. Adusei, M. Broich, A. Altstatt, L. Mane, C. O. Justice. 2012. “Quantifying Forest Cover Loss in Democratic Republic of the Congo, 2000–2010, with Landsat ETM+ Data.” </a:t>
            </a:r>
            <a:r>
              <a:rPr lang="en-GB" sz="1200" i="1" dirty="0"/>
              <a:t>Remote Sensing of Environment </a:t>
            </a:r>
            <a:r>
              <a:rPr lang="en-GB" sz="1200" dirty="0"/>
              <a:t>122: 106-116.</a:t>
            </a:r>
            <a:endParaRPr lang="es-ES" sz="1200" dirty="0"/>
          </a:p>
        </p:txBody>
      </p:sp>
    </p:spTree>
    <p:extLst>
      <p:ext uri="{BB962C8B-B14F-4D97-AF65-F5344CB8AC3E}">
        <p14:creationId xmlns:p14="http://schemas.microsoft.com/office/powerpoint/2010/main" val="4049471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462116"/>
            <a:ext cx="8521188" cy="5462733"/>
          </a:xfrm>
        </p:spPr>
        <p:txBody>
          <a:bodyPr/>
          <a:lstStyle/>
          <a:p>
            <a:pPr>
              <a:lnSpc>
                <a:spcPct val="150000"/>
              </a:lnSpc>
            </a:pPr>
            <a:endParaRPr lang="es-ES" sz="1200" dirty="0"/>
          </a:p>
          <a:p>
            <a:pPr>
              <a:lnSpc>
                <a:spcPct val="150000"/>
              </a:lnSpc>
            </a:pPr>
            <a:r>
              <a:rPr lang="en-GB" sz="1200" dirty="0"/>
              <a:t>Shimabukuro, Y. E., J. R. dos Santos, A. R. Formaggio, V. Duarte, B. F. T. Rudorff. 2012. “The Brazilian Amazon Monitoring Program.” En </a:t>
            </a:r>
            <a:r>
              <a:rPr lang="en-US" sz="1200" i="1" dirty="0"/>
              <a:t>Global Forest Monitoring from Earth Observation</a:t>
            </a:r>
            <a:r>
              <a:rPr lang="en-GB" sz="1200" dirty="0"/>
              <a:t>, editado por F. Achard y M. C. Hansen, 167–184. Boca Raton, FL: CRC Press.</a:t>
            </a:r>
            <a:endParaRPr lang="es-ES" sz="1200" dirty="0"/>
          </a:p>
          <a:p>
            <a:pPr marL="0" indent="0">
              <a:lnSpc>
                <a:spcPct val="150000"/>
              </a:lnSpc>
              <a:buNone/>
            </a:pPr>
            <a:endParaRPr lang="es-ES" sz="1200" dirty="0"/>
          </a:p>
          <a:p>
            <a:pPr marL="0" indent="0">
              <a:buNone/>
            </a:pPr>
            <a:endParaRPr lang="es-ES" sz="1200" dirty="0"/>
          </a:p>
          <a:p>
            <a:pPr>
              <a:lnSpc>
                <a:spcPct val="150000"/>
              </a:lnSpc>
            </a:pPr>
            <a:endParaRPr lang="es-ES" sz="1200" dirty="0"/>
          </a:p>
          <a:p>
            <a:pPr marL="0" indent="0">
              <a:buNone/>
            </a:pPr>
            <a:endParaRPr lang="es-ES" sz="1200" dirty="0"/>
          </a:p>
        </p:txBody>
      </p:sp>
    </p:spTree>
    <p:extLst>
      <p:ext uri="{BB962C8B-B14F-4D97-AF65-F5344CB8AC3E}">
        <p14:creationId xmlns:p14="http://schemas.microsoft.com/office/powerpoint/2010/main" val="167408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655637"/>
          </a:xfrm>
        </p:spPr>
        <p:txBody>
          <a:bodyPr/>
          <a:lstStyle/>
          <a:p>
            <a:pPr eaLnBrk="1" hangingPunct="1">
              <a:defRPr/>
            </a:pPr>
            <a:r>
              <a:rPr dirty="0" smtClean="0"/>
              <a:t>Ejemplos de países</a:t>
            </a:r>
            <a:endParaRPr lang="es-ES" dirty="0"/>
          </a:p>
        </p:txBody>
      </p:sp>
      <p:sp>
        <p:nvSpPr>
          <p:cNvPr id="94212" name="Tijdelijke aanduiding voor tekst 2"/>
          <p:cNvSpPr>
            <a:spLocks noGrp="1"/>
          </p:cNvSpPr>
          <p:nvPr>
            <p:ph type="body" sz="quarter" idx="10"/>
          </p:nvPr>
        </p:nvSpPr>
        <p:spPr>
          <a:xfrm>
            <a:off x="296863" y="1520825"/>
            <a:ext cx="8521700" cy="3536950"/>
          </a:xfrm>
        </p:spPr>
        <p:txBody>
          <a:bodyPr/>
          <a:lstStyle/>
          <a:p>
            <a:pPr eaLnBrk="1" hangingPunct="1">
              <a:lnSpc>
                <a:spcPct val="100000"/>
              </a:lnSpc>
            </a:pPr>
            <a:r>
              <a:rPr lang="es-AR" sz="1800" dirty="0" smtClean="0"/>
              <a:t>En las siguientes diapositivas se ilustrarán los principales puntos de tres enfoques diferentes a nivel de país para el seguimiento de la cubierta forestal</a:t>
            </a:r>
          </a:p>
          <a:p>
            <a:pPr eaLnBrk="1" hangingPunct="1">
              <a:lnSpc>
                <a:spcPct val="100000"/>
              </a:lnSpc>
            </a:pPr>
            <a:r>
              <a:rPr lang="es-AR" sz="1800" dirty="0" smtClean="0"/>
              <a:t>Pueden encontrarse más detalles en </a:t>
            </a:r>
            <a:r>
              <a:rPr lang="es-AR" sz="1800" i="1" dirty="0" err="1" smtClean="0"/>
              <a:t>Sourcebook</a:t>
            </a:r>
            <a:r>
              <a:rPr lang="es-AR" sz="1800" dirty="0" smtClean="0"/>
              <a:t> (Libro de consulta) (</a:t>
            </a:r>
            <a:r>
              <a:rPr lang="es-AR" sz="1800" dirty="0" smtClean="0"/>
              <a:t>GOFC-GOLD, </a:t>
            </a:r>
            <a:r>
              <a:rPr lang="es-AR" sz="1800" dirty="0" smtClean="0"/>
              <a:t>2014), sección 3.2</a:t>
            </a:r>
          </a:p>
          <a:p>
            <a:pPr eaLnBrk="1" hangingPunct="1">
              <a:lnSpc>
                <a:spcPct val="100000"/>
              </a:lnSpc>
            </a:pPr>
            <a:r>
              <a:rPr lang="es-AR" sz="1800" dirty="0" smtClean="0"/>
              <a:t>Los ejemplos de países aquí destacados incluyen:</a:t>
            </a:r>
          </a:p>
          <a:p>
            <a:pPr lvl="1" eaLnBrk="1" hangingPunct="1">
              <a:lnSpc>
                <a:spcPct val="100000"/>
              </a:lnSpc>
            </a:pPr>
            <a:r>
              <a:rPr lang="es-AR" sz="1800" dirty="0" smtClean="0"/>
              <a:t>Brasil: Programa de seguimiento de la deforestación PRODES</a:t>
            </a:r>
          </a:p>
          <a:p>
            <a:pPr lvl="1" eaLnBrk="1" hangingPunct="1">
              <a:lnSpc>
                <a:spcPct val="100000"/>
              </a:lnSpc>
            </a:pPr>
            <a:r>
              <a:rPr lang="es-AR" sz="1800" dirty="0" smtClean="0"/>
              <a:t>India: Relevamiento Forestal de India (</a:t>
            </a:r>
            <a:r>
              <a:rPr lang="es-AR" sz="1800" dirty="0" err="1" smtClean="0"/>
              <a:t>RFI</a:t>
            </a:r>
            <a:r>
              <a:rPr lang="es-AR" sz="1800" dirty="0" smtClean="0"/>
              <a:t>)</a:t>
            </a:r>
          </a:p>
          <a:p>
            <a:pPr lvl="1" eaLnBrk="1" hangingPunct="1">
              <a:lnSpc>
                <a:spcPct val="100000"/>
              </a:lnSpc>
            </a:pPr>
            <a:r>
              <a:rPr lang="es-AR" sz="1800" dirty="0" smtClean="0"/>
              <a:t>República Democrática del Congo (RDC): Muestreo sistemático del CCI y la FAO</a:t>
            </a:r>
          </a:p>
        </p:txBody>
      </p:sp>
      <p:sp>
        <p:nvSpPr>
          <p:cNvPr id="4" name="Titel 1"/>
          <p:cNvSpPr txBox="1">
            <a:spLocks/>
          </p:cNvSpPr>
          <p:nvPr/>
        </p:nvSpPr>
        <p:spPr bwMode="auto">
          <a:xfrm>
            <a:off x="491642" y="230188"/>
            <a:ext cx="8442796" cy="775685"/>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eaLnBrk="0" fontAlgn="base" hangingPunct="0">
              <a:lnSpc>
                <a:spcPts val="4000"/>
              </a:lnSpc>
              <a:spcBef>
                <a:spcPct val="0"/>
              </a:spcBef>
              <a:spcAft>
                <a:spcPct val="0"/>
              </a:spcAft>
              <a:defRPr sz="3000" kern="1200">
                <a:solidFill>
                  <a:schemeClr val="bg2"/>
                </a:solidFill>
                <a:latin typeface="Verdana" pitchFamily="34" charset="0"/>
                <a:ea typeface="+mj-ea"/>
                <a:cs typeface="+mj-cs"/>
              </a:defRPr>
            </a:lvl1pPr>
            <a:lvl2pPr algn="l" rtl="0" eaLnBrk="0" fontAlgn="base" hangingPunct="0">
              <a:lnSpc>
                <a:spcPts val="4000"/>
              </a:lnSpc>
              <a:spcBef>
                <a:spcPct val="0"/>
              </a:spcBef>
              <a:spcAft>
                <a:spcPct val="0"/>
              </a:spcAft>
              <a:defRPr sz="3000">
                <a:solidFill>
                  <a:schemeClr val="bg2"/>
                </a:solidFill>
                <a:latin typeface="Verdana" pitchFamily="34" charset="0"/>
              </a:defRPr>
            </a:lvl2pPr>
            <a:lvl3pPr algn="l" rtl="0" eaLnBrk="0" fontAlgn="base" hangingPunct="0">
              <a:lnSpc>
                <a:spcPts val="4000"/>
              </a:lnSpc>
              <a:spcBef>
                <a:spcPct val="0"/>
              </a:spcBef>
              <a:spcAft>
                <a:spcPct val="0"/>
              </a:spcAft>
              <a:defRPr sz="3000">
                <a:solidFill>
                  <a:schemeClr val="bg2"/>
                </a:solidFill>
                <a:latin typeface="Verdana" pitchFamily="34" charset="0"/>
              </a:defRPr>
            </a:lvl3pPr>
            <a:lvl4pPr algn="l" rtl="0" eaLnBrk="0" fontAlgn="base" hangingPunct="0">
              <a:lnSpc>
                <a:spcPts val="4000"/>
              </a:lnSpc>
              <a:spcBef>
                <a:spcPct val="0"/>
              </a:spcBef>
              <a:spcAft>
                <a:spcPct val="0"/>
              </a:spcAft>
              <a:defRPr sz="3000">
                <a:solidFill>
                  <a:schemeClr val="bg2"/>
                </a:solidFill>
                <a:latin typeface="Verdana" pitchFamily="34" charset="0"/>
              </a:defRPr>
            </a:lvl4pPr>
            <a:lvl5pPr algn="l" rtl="0" eaLnBrk="0" fontAlgn="base" hangingPunct="0">
              <a:lnSpc>
                <a:spcPts val="4000"/>
              </a:lnSpc>
              <a:spcBef>
                <a:spcPct val="0"/>
              </a:spcBef>
              <a:spcAft>
                <a:spcPct val="0"/>
              </a:spcAft>
              <a:defRPr sz="3000">
                <a:solidFill>
                  <a:schemeClr val="bg2"/>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pPr eaLnBrk="1" hangingPunct="1">
              <a:defRPr/>
            </a:pPr>
            <a:endParaRPr lang="es-E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86329"/>
          </a:xfrm>
        </p:spPr>
        <p:txBody>
          <a:bodyPr/>
          <a:lstStyle/>
          <a:p>
            <a:pPr lvl="1" eaLnBrk="1" hangingPunct="1">
              <a:defRPr/>
            </a:pPr>
            <a:r>
              <a:rPr lang="es-AR" sz="2800" dirty="0" smtClean="0"/>
              <a:t>1. Brasil: Programa de seguimiento PRODES</a:t>
            </a:r>
            <a:endParaRPr lang="es-AR" sz="2800" dirty="0"/>
          </a:p>
        </p:txBody>
      </p:sp>
      <p:sp>
        <p:nvSpPr>
          <p:cNvPr id="96260" name="Tijdelijke aanduiding voor tekst 2"/>
          <p:cNvSpPr>
            <a:spLocks noGrp="1"/>
          </p:cNvSpPr>
          <p:nvPr>
            <p:ph type="body" sz="quarter" idx="10"/>
          </p:nvPr>
        </p:nvSpPr>
        <p:spPr>
          <a:xfrm>
            <a:off x="314634" y="1455001"/>
            <a:ext cx="8570912" cy="4175125"/>
          </a:xfrm>
        </p:spPr>
        <p:txBody>
          <a:bodyPr/>
          <a:lstStyle/>
          <a:p>
            <a:pPr eaLnBrk="1" hangingPunct="1">
              <a:lnSpc>
                <a:spcPct val="100000"/>
              </a:lnSpc>
            </a:pPr>
            <a:r>
              <a:rPr lang="es-AR" sz="1600" dirty="0" smtClean="0"/>
              <a:t>El Instituto Nacional de Investigación Espacial (INPE) de Brasil evalúa anualmente la cubierta forestal en todo el Amazonas brasileño (~5 millones de km</a:t>
            </a:r>
            <a:r>
              <a:rPr lang="es-AR" sz="1600" baseline="30000" dirty="0" smtClean="0"/>
              <a:t>2</a:t>
            </a:r>
            <a:r>
              <a:rPr lang="es-AR" sz="1600" dirty="0" smtClean="0"/>
              <a:t>) en el programa de seguimiento PRODES.</a:t>
            </a:r>
          </a:p>
          <a:p>
            <a:pPr eaLnBrk="1" hangingPunct="1">
              <a:lnSpc>
                <a:spcPct val="100000"/>
              </a:lnSpc>
            </a:pPr>
            <a:r>
              <a:rPr lang="es-AR" sz="1600" dirty="0" smtClean="0"/>
              <a:t>La primera evaluación se llevó a cabo en 1978 y desde 1988 se realizan evaluaciones anuales.</a:t>
            </a:r>
          </a:p>
          <a:p>
            <a:pPr eaLnBrk="1" hangingPunct="1">
              <a:lnSpc>
                <a:spcPct val="100000"/>
              </a:lnSpc>
            </a:pPr>
            <a:r>
              <a:rPr lang="es-AR" sz="1600" dirty="0" smtClean="0"/>
              <a:t>Se utilizan los datos satelitales de Landsat, </a:t>
            </a:r>
            <a:r>
              <a:rPr lang="es-AR" sz="1600" dirty="0" err="1" smtClean="0"/>
              <a:t>DMC</a:t>
            </a:r>
            <a:r>
              <a:rPr lang="es-AR" sz="1600" dirty="0" smtClean="0"/>
              <a:t> y </a:t>
            </a:r>
            <a:r>
              <a:rPr lang="es-AR" sz="1600" dirty="0" err="1" smtClean="0"/>
              <a:t>CBERS</a:t>
            </a:r>
            <a:r>
              <a:rPr lang="es-AR" sz="1600" dirty="0" smtClean="0"/>
              <a:t> (resolución de 20-30 metros) obtenidos alrededor de agosto de cada año.</a:t>
            </a:r>
          </a:p>
          <a:p>
            <a:pPr eaLnBrk="1" hangingPunct="1">
              <a:lnSpc>
                <a:spcPct val="100000"/>
              </a:lnSpc>
            </a:pPr>
            <a:r>
              <a:rPr lang="es-AR" sz="1600" dirty="0" smtClean="0"/>
              <a:t>Se utiliza el </a:t>
            </a:r>
            <a:r>
              <a:rPr lang="es-AR" sz="1600" i="1" dirty="0" smtClean="0"/>
              <a:t>software</a:t>
            </a:r>
            <a:r>
              <a:rPr lang="es-AR" sz="1600" dirty="0" smtClean="0"/>
              <a:t> de fuente abierta </a:t>
            </a:r>
            <a:r>
              <a:rPr lang="es-AR" sz="1600" dirty="0" err="1" smtClean="0"/>
              <a:t>TerrAmazon</a:t>
            </a:r>
            <a:r>
              <a:rPr lang="es-AR" sz="1600" dirty="0" smtClean="0"/>
              <a:t> de INPE para el procesamiento previo y la asimilación de datos detectados en forma remota.</a:t>
            </a:r>
          </a:p>
          <a:p>
            <a:pPr eaLnBrk="1" hangingPunct="1">
              <a:lnSpc>
                <a:spcPct val="100000"/>
              </a:lnSpc>
            </a:pPr>
            <a:r>
              <a:rPr lang="es-AR" sz="1600" dirty="0" smtClean="0"/>
              <a:t>El mapeo se realiza mediante la interpretación visual y la digitalización manual de las áreas deforestadas (unidad mínima de mapeo: 6,25 hectáreas).</a:t>
            </a:r>
          </a:p>
          <a:p>
            <a:pPr eaLnBrk="1" hangingPunct="1">
              <a:lnSpc>
                <a:spcPct val="100000"/>
              </a:lnSpc>
            </a:pPr>
            <a:r>
              <a:rPr lang="es-AR" sz="1600" dirty="0" smtClean="0"/>
              <a:t>Los resultados espacialmente explícitos se publican cada año alrededor de diciembre y están disponibles en http://www.obt.inpe.br/prodes.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353086"/>
          </a:xfrm>
        </p:spPr>
        <p:txBody>
          <a:bodyPr/>
          <a:lstStyle/>
          <a:p>
            <a:pPr lvl="1" eaLnBrk="1" hangingPunct="1">
              <a:defRPr/>
            </a:pPr>
            <a:r>
              <a:rPr lang="es-ES" sz="2800" dirty="0" smtClean="0">
                <a:solidFill>
                  <a:schemeClr val="tx1"/>
                </a:solidFill>
              </a:rPr>
              <a:t>Brasil: Mapeo </a:t>
            </a:r>
            <a:r>
              <a:rPr lang="es-ES" sz="2800" dirty="0" smtClean="0"/>
              <a:t>de deforestación anual </a:t>
            </a:r>
            <a:br>
              <a:rPr lang="es-ES" sz="2800" dirty="0" smtClean="0"/>
            </a:br>
            <a:r>
              <a:rPr lang="es-ES" sz="2800" dirty="0" smtClean="0"/>
              <a:t>del PRODES</a:t>
            </a:r>
            <a:endParaRPr lang="es-ES" sz="2800" dirty="0"/>
          </a:p>
        </p:txBody>
      </p:sp>
      <p:pic>
        <p:nvPicPr>
          <p:cNvPr id="98308" name="Picture 2"/>
          <p:cNvPicPr>
            <a:picLocks noChangeAspect="1" noChangeArrowheads="1"/>
          </p:cNvPicPr>
          <p:nvPr/>
        </p:nvPicPr>
        <p:blipFill>
          <a:blip r:embed="rId3"/>
          <a:srcRect/>
          <a:stretch>
            <a:fillRect/>
          </a:stretch>
        </p:blipFill>
        <p:spPr bwMode="auto">
          <a:xfrm>
            <a:off x="4505324" y="1351875"/>
            <a:ext cx="4575175" cy="3790950"/>
          </a:xfrm>
          <a:prstGeom prst="rect">
            <a:avLst/>
          </a:prstGeom>
          <a:noFill/>
          <a:ln w="9525">
            <a:noFill/>
            <a:miter lim="800000"/>
            <a:headEnd/>
            <a:tailEnd/>
          </a:ln>
        </p:spPr>
      </p:pic>
      <p:pic>
        <p:nvPicPr>
          <p:cNvPr id="98309" name="Picture 7"/>
          <p:cNvPicPr>
            <a:picLocks noChangeAspect="1" noChangeArrowheads="1"/>
          </p:cNvPicPr>
          <p:nvPr/>
        </p:nvPicPr>
        <p:blipFill>
          <a:blip r:embed="rId4"/>
          <a:srcRect/>
          <a:stretch>
            <a:fillRect/>
          </a:stretch>
        </p:blipFill>
        <p:spPr bwMode="auto">
          <a:xfrm>
            <a:off x="104775" y="1502914"/>
            <a:ext cx="4400550" cy="3467100"/>
          </a:xfrm>
          <a:prstGeom prst="rect">
            <a:avLst/>
          </a:prstGeom>
          <a:noFill/>
          <a:ln w="9525">
            <a:noFill/>
            <a:miter lim="800000"/>
            <a:headEnd/>
            <a:tailEnd/>
          </a:ln>
        </p:spPr>
      </p:pic>
      <p:sp>
        <p:nvSpPr>
          <p:cNvPr id="98310" name="Rectangle 3"/>
          <p:cNvSpPr>
            <a:spLocks noChangeArrowheads="1"/>
          </p:cNvSpPr>
          <p:nvPr/>
        </p:nvSpPr>
        <p:spPr bwMode="auto">
          <a:xfrm>
            <a:off x="419099" y="5359114"/>
            <a:ext cx="8372476" cy="584775"/>
          </a:xfrm>
          <a:prstGeom prst="rect">
            <a:avLst/>
          </a:prstGeom>
          <a:noFill/>
          <a:ln w="9525">
            <a:noFill/>
            <a:miter lim="800000"/>
            <a:headEnd/>
            <a:tailEnd/>
          </a:ln>
        </p:spPr>
        <p:txBody>
          <a:bodyPr wrap="square">
            <a:spAutoFit/>
          </a:bodyPr>
          <a:lstStyle/>
          <a:p>
            <a:r>
              <a:rPr lang="es-ES" sz="1600" dirty="0" smtClean="0"/>
              <a:t>Mosaico del satélite Landsat del año 2006 y mapa de deforestación del período 1997-2006 </a:t>
            </a:r>
            <a:br>
              <a:rPr lang="es-ES" sz="1600" dirty="0" smtClean="0"/>
            </a:br>
            <a:r>
              <a:rPr lang="es-ES" sz="1600" dirty="0" smtClean="0"/>
              <a:t>de todo el Amazonas en Brasil</a:t>
            </a:r>
            <a:endParaRPr lang="es-ES" sz="1600" dirty="0"/>
          </a:p>
        </p:txBody>
      </p:sp>
      <p:sp>
        <p:nvSpPr>
          <p:cNvPr id="98311" name="Rectangle 4"/>
          <p:cNvSpPr>
            <a:spLocks noChangeArrowheads="1"/>
          </p:cNvSpPr>
          <p:nvPr/>
        </p:nvSpPr>
        <p:spPr bwMode="auto">
          <a:xfrm>
            <a:off x="3671248" y="5651502"/>
            <a:ext cx="5295332" cy="369332"/>
          </a:xfrm>
          <a:prstGeom prst="rect">
            <a:avLst/>
          </a:prstGeom>
          <a:noFill/>
          <a:ln w="9525">
            <a:noFill/>
            <a:miter lim="800000"/>
            <a:headEnd/>
            <a:tailEnd/>
          </a:ln>
        </p:spPr>
        <p:txBody>
          <a:bodyPr wrap="square">
            <a:spAutoFit/>
          </a:bodyPr>
          <a:lstStyle/>
          <a:p>
            <a:r>
              <a:rPr lang="en-GB" sz="1400" dirty="0"/>
              <a:t>Fuente: INPE, proyecto PRODES, http://www.obt.inpe.br/prodes</a:t>
            </a:r>
            <a:r>
              <a:rPr dirty="0" smtClean="0"/>
              <a:t>/.</a:t>
            </a:r>
            <a:endParaRPr lang="es-ES" dirty="0"/>
          </a:p>
        </p:txBody>
      </p:sp>
      <p:sp>
        <p:nvSpPr>
          <p:cNvPr id="3" name="TextBox 2"/>
          <p:cNvSpPr txBox="1"/>
          <p:nvPr/>
        </p:nvSpPr>
        <p:spPr>
          <a:xfrm>
            <a:off x="4758440" y="4712783"/>
            <a:ext cx="4319324" cy="646331"/>
          </a:xfrm>
          <a:prstGeom prst="rect">
            <a:avLst/>
          </a:prstGeom>
          <a:noFill/>
        </p:spPr>
        <p:txBody>
          <a:bodyPr wrap="none" rtlCol="0">
            <a:spAutoFit/>
          </a:bodyPr>
          <a:lstStyle/>
          <a:p>
            <a:r>
              <a:rPr lang="es-ES" sz="1200" dirty="0" smtClean="0">
                <a:solidFill>
                  <a:schemeClr val="accent6"/>
                </a:solidFill>
                <a:latin typeface="Verdana" pitchFamily="34" charset="0"/>
              </a:rPr>
              <a:t>Verde: bosque</a:t>
            </a:r>
          </a:p>
          <a:p>
            <a:r>
              <a:rPr lang="es-ES" sz="1200" dirty="0" smtClean="0">
                <a:solidFill>
                  <a:schemeClr val="accent6"/>
                </a:solidFill>
                <a:latin typeface="Verdana" pitchFamily="34" charset="0"/>
              </a:rPr>
              <a:t>Violeta: sin bosque</a:t>
            </a:r>
          </a:p>
          <a:p>
            <a:r>
              <a:rPr lang="es-ES" sz="1200" dirty="0" smtClean="0">
                <a:solidFill>
                  <a:schemeClr val="accent6"/>
                </a:solidFill>
                <a:latin typeface="Verdana" pitchFamily="34" charset="0"/>
              </a:rPr>
              <a:t>Amarillo-naranja-rojo: deforestación de 1997 a 2006</a:t>
            </a:r>
          </a:p>
        </p:txBody>
      </p:sp>
      <p:sp>
        <p:nvSpPr>
          <p:cNvPr id="4" name="Rectangle 3"/>
          <p:cNvSpPr/>
          <p:nvPr/>
        </p:nvSpPr>
        <p:spPr>
          <a:xfrm>
            <a:off x="6580145" y="1187100"/>
            <a:ext cx="2517036" cy="307777"/>
          </a:xfrm>
          <a:prstGeom prst="rect">
            <a:avLst/>
          </a:prstGeom>
        </p:spPr>
        <p:txBody>
          <a:bodyPr wrap="none">
            <a:spAutoFit/>
          </a:bodyPr>
          <a:lstStyle/>
          <a:p>
            <a:r>
              <a:rPr lang="en-GB" sz="1400" dirty="0">
                <a:solidFill>
                  <a:schemeClr val="accent6"/>
                </a:solidFill>
                <a:latin typeface="+mj-lt"/>
              </a:rPr>
              <a:t> (~3400 km x 2200 km)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pPr eaLnBrk="1" hangingPunct="1">
              <a:defRPr/>
            </a:pPr>
            <a:r>
              <a:rPr lang="es-ES" sz="2800" dirty="0" smtClean="0"/>
              <a:t>2. India: Relevamiento Forestal de India (RFI)</a:t>
            </a:r>
            <a:endParaRPr lang="es-ES" sz="2800" dirty="0"/>
          </a:p>
        </p:txBody>
      </p:sp>
      <p:sp>
        <p:nvSpPr>
          <p:cNvPr id="100356" name="Tijdelijke aanduiding voor tekst 2"/>
          <p:cNvSpPr>
            <a:spLocks noGrp="1"/>
          </p:cNvSpPr>
          <p:nvPr>
            <p:ph type="body" sz="quarter" idx="10"/>
          </p:nvPr>
        </p:nvSpPr>
        <p:spPr>
          <a:xfrm>
            <a:off x="277505" y="1109402"/>
            <a:ext cx="8582025" cy="4537075"/>
          </a:xfrm>
        </p:spPr>
        <p:txBody>
          <a:bodyPr/>
          <a:lstStyle/>
          <a:p>
            <a:pPr eaLnBrk="1" hangingPunct="1">
              <a:lnSpc>
                <a:spcPct val="100000"/>
              </a:lnSpc>
            </a:pPr>
            <a:r>
              <a:rPr lang="es-ES" sz="1700" dirty="0" smtClean="0"/>
              <a:t>La detección remota se utiliza en el RFI bienal desde principios de la década de 1980.</a:t>
            </a:r>
          </a:p>
          <a:p>
            <a:pPr eaLnBrk="1" hangingPunct="1">
              <a:lnSpc>
                <a:spcPct val="100000"/>
              </a:lnSpc>
            </a:pPr>
            <a:r>
              <a:rPr lang="es-ES" sz="1700" dirty="0" smtClean="0"/>
              <a:t>Actualmente, se utiliza un satélite </a:t>
            </a:r>
            <a:r>
              <a:rPr lang="es-ES" sz="1700" dirty="0" err="1" smtClean="0"/>
              <a:t>IRS</a:t>
            </a:r>
            <a:r>
              <a:rPr lang="es-ES" sz="1700" dirty="0" smtClean="0"/>
              <a:t> P6 de 23,5 metros de resolución, y los datos se obtienen en octubre-diciembre (para permitir la discriminación de bosques caducifolios); la unidad mínima de mapeo es </a:t>
            </a:r>
            <a:br>
              <a:rPr lang="es-ES" sz="1700" dirty="0" smtClean="0"/>
            </a:br>
            <a:r>
              <a:rPr lang="es-ES" sz="1700" dirty="0" smtClean="0"/>
              <a:t>de 1 hectárea.</a:t>
            </a:r>
          </a:p>
          <a:p>
            <a:pPr eaLnBrk="1" hangingPunct="1">
              <a:lnSpc>
                <a:spcPct val="100000"/>
              </a:lnSpc>
            </a:pPr>
            <a:r>
              <a:rPr lang="es-ES" sz="1700" dirty="0" smtClean="0"/>
              <a:t>Para generar los resultados iniciales, se utiliza el agrupamiento no supervisado seguido de la asignación visual de clase en pantalla.</a:t>
            </a:r>
          </a:p>
          <a:p>
            <a:pPr eaLnBrk="1" hangingPunct="1">
              <a:lnSpc>
                <a:spcPct val="100000"/>
              </a:lnSpc>
            </a:pPr>
            <a:r>
              <a:rPr lang="es-ES" sz="1700" dirty="0" smtClean="0"/>
              <a:t>A continuación, se realiza la verificación terrestre exhaustiva de seis meses; se incorporan las correcciones necesarias (p. ej., densidad del dosel arbóreo).</a:t>
            </a:r>
          </a:p>
          <a:p>
            <a:pPr eaLnBrk="1" hangingPunct="1">
              <a:lnSpc>
                <a:spcPct val="100000"/>
              </a:lnSpc>
            </a:pPr>
            <a:r>
              <a:rPr lang="es-ES" sz="1700" dirty="0" smtClean="0"/>
              <a:t>Finalmente, se realiza una evaluación minuciosa de exactitud utilizando parcelas de campo e imágenes de 6 metros de resolución (casi 6000 parcelas).</a:t>
            </a:r>
          </a:p>
          <a:p>
            <a:pPr eaLnBrk="1" hangingPunct="1">
              <a:lnSpc>
                <a:spcPct val="100000"/>
              </a:lnSpc>
            </a:pPr>
            <a:r>
              <a:rPr lang="es-ES" sz="1700" dirty="0" smtClean="0"/>
              <a:t>El ciclo de evaluación completo lleva casi dos años.</a:t>
            </a:r>
          </a:p>
          <a:p>
            <a:pPr eaLnBrk="1" hangingPunct="1">
              <a:lnSpc>
                <a:spcPct val="100000"/>
              </a:lnSpc>
            </a:pPr>
            <a:endParaRPr lang="es-ES" sz="17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687823"/>
          </a:xfrm>
        </p:spPr>
        <p:txBody>
          <a:bodyPr/>
          <a:lstStyle/>
          <a:p>
            <a:pPr eaLnBrk="1" hangingPunct="1">
              <a:defRPr/>
            </a:pPr>
            <a:r>
              <a:rPr dirty="0" smtClean="0"/>
              <a:t>India: Mapa de la cubierta forestal (1/2)</a:t>
            </a:r>
            <a:endParaRPr lang="es-ES" dirty="0"/>
          </a:p>
        </p:txBody>
      </p:sp>
      <p:sp>
        <p:nvSpPr>
          <p:cNvPr id="102404" name="Rectangle 2"/>
          <p:cNvSpPr>
            <a:spLocks noChangeArrowheads="1"/>
          </p:cNvSpPr>
          <p:nvPr/>
        </p:nvSpPr>
        <p:spPr bwMode="auto">
          <a:xfrm>
            <a:off x="5985538" y="5455621"/>
            <a:ext cx="3106737" cy="523220"/>
          </a:xfrm>
          <a:prstGeom prst="rect">
            <a:avLst/>
          </a:prstGeom>
          <a:noFill/>
          <a:ln w="9525">
            <a:noFill/>
            <a:miter lim="800000"/>
            <a:headEnd/>
            <a:tailEnd/>
          </a:ln>
        </p:spPr>
        <p:txBody>
          <a:bodyPr>
            <a:spAutoFit/>
          </a:bodyPr>
          <a:lstStyle/>
          <a:p>
            <a:r>
              <a:rPr lang="en-US" sz="1400" dirty="0"/>
              <a:t>Fuente: Sitio web </a:t>
            </a:r>
            <a:r>
              <a:rPr lang="en-US" sz="1400" dirty="0" smtClean="0"/>
              <a:t>del </a:t>
            </a:r>
            <a:r>
              <a:rPr lang="en-US" sz="1400" dirty="0" smtClean="0"/>
              <a:t>RFI (http</a:t>
            </a:r>
            <a:r>
              <a:rPr lang="en-US" sz="1400" dirty="0"/>
              <a:t>://www.fsi.org.in</a:t>
            </a:r>
            <a:r>
              <a:rPr lang="en-US" sz="1400" dirty="0" smtClean="0"/>
              <a:t>/).</a:t>
            </a:r>
            <a:endParaRPr lang="es-ES" sz="1400" dirty="0"/>
          </a:p>
        </p:txBody>
      </p:sp>
      <p:pic>
        <p:nvPicPr>
          <p:cNvPr id="102405" name="Picture 2"/>
          <p:cNvPicPr>
            <a:picLocks noChangeAspect="1" noChangeArrowheads="1"/>
          </p:cNvPicPr>
          <p:nvPr/>
        </p:nvPicPr>
        <p:blipFill rotWithShape="1">
          <a:blip r:embed="rId3"/>
          <a:srcRect b="13913"/>
          <a:stretch/>
        </p:blipFill>
        <p:spPr bwMode="auto">
          <a:xfrm>
            <a:off x="8001679" y="3632262"/>
            <a:ext cx="511175" cy="1571625"/>
          </a:xfrm>
          <a:prstGeom prst="rect">
            <a:avLst/>
          </a:prstGeom>
          <a:noFill/>
          <a:ln w="9525">
            <a:noFill/>
            <a:miter lim="800000"/>
            <a:headEnd/>
            <a:tailEnd/>
          </a:ln>
        </p:spPr>
      </p:pic>
      <p:sp>
        <p:nvSpPr>
          <p:cNvPr id="102409" name="TextBox 3"/>
          <p:cNvSpPr txBox="1">
            <a:spLocks noChangeArrowheads="1"/>
          </p:cNvSpPr>
          <p:nvPr/>
        </p:nvSpPr>
        <p:spPr bwMode="auto">
          <a:xfrm>
            <a:off x="5789613" y="1916113"/>
            <a:ext cx="3149600" cy="549275"/>
          </a:xfrm>
          <a:prstGeom prst="rect">
            <a:avLst/>
          </a:prstGeom>
          <a:noFill/>
          <a:ln w="9525">
            <a:noFill/>
            <a:miter lim="800000"/>
            <a:headEnd/>
            <a:tailEnd/>
          </a:ln>
        </p:spPr>
        <p:txBody>
          <a:bodyPr>
            <a:spAutoFit/>
          </a:bodyPr>
          <a:lstStyle/>
          <a:p>
            <a:pPr algn="ctr">
              <a:lnSpc>
                <a:spcPts val="1800"/>
              </a:lnSpc>
            </a:pPr>
            <a:r>
              <a:rPr lang="en-US" sz="1600" dirty="0">
                <a:latin typeface="Verdana" pitchFamily="34" charset="0"/>
              </a:rPr>
              <a:t>Mapa de la cubierta forestal de India, 2013</a:t>
            </a:r>
            <a:endParaRPr lang="es-ES" sz="1600" dirty="0">
              <a:latin typeface="Verdana" pitchFamily="34" charset="0"/>
            </a:endParaRPr>
          </a:p>
        </p:txBody>
      </p:sp>
      <p:sp>
        <p:nvSpPr>
          <p:cNvPr id="8" name="TextBox 7"/>
          <p:cNvSpPr txBox="1"/>
          <p:nvPr/>
        </p:nvSpPr>
        <p:spPr>
          <a:xfrm>
            <a:off x="6351341" y="3742079"/>
            <a:ext cx="1796575" cy="1384995"/>
          </a:xfrm>
          <a:prstGeom prst="rect">
            <a:avLst/>
          </a:prstGeom>
          <a:noFill/>
        </p:spPr>
        <p:txBody>
          <a:bodyPr wrap="square" rtlCol="0">
            <a:spAutoFit/>
          </a:bodyPr>
          <a:lstStyle/>
          <a:p>
            <a:r>
              <a:rPr lang="en-US" sz="1200" dirty="0" smtClean="0">
                <a:solidFill>
                  <a:schemeClr val="accent6"/>
                </a:solidFill>
                <a:latin typeface="+mj-lt"/>
              </a:rPr>
              <a:t>Bosque muy denso</a:t>
            </a:r>
          </a:p>
          <a:p>
            <a:endParaRPr lang="es-ES" sz="1200" dirty="0">
              <a:solidFill>
                <a:schemeClr val="accent6"/>
              </a:solidFill>
              <a:latin typeface="+mj-lt"/>
              <a:cs typeface="Arial" panose="020B0604020202020204" pitchFamily="34" charset="0"/>
            </a:endParaRPr>
          </a:p>
          <a:p>
            <a:r>
              <a:rPr lang="en-US" sz="1200" dirty="0" smtClean="0">
                <a:solidFill>
                  <a:schemeClr val="accent6"/>
                </a:solidFill>
                <a:latin typeface="+mj-lt"/>
              </a:rPr>
              <a:t>Bosque mod. denso</a:t>
            </a:r>
          </a:p>
          <a:p>
            <a:endParaRPr lang="es-ES" sz="1200" dirty="0">
              <a:solidFill>
                <a:schemeClr val="accent6"/>
              </a:solidFill>
              <a:latin typeface="+mj-lt"/>
              <a:cs typeface="Arial" panose="020B0604020202020204" pitchFamily="34" charset="0"/>
            </a:endParaRPr>
          </a:p>
          <a:p>
            <a:r>
              <a:rPr lang="en-US" sz="1200" dirty="0" smtClean="0">
                <a:solidFill>
                  <a:schemeClr val="accent6"/>
                </a:solidFill>
                <a:latin typeface="+mj-lt"/>
              </a:rPr>
              <a:t>Bosque abierto</a:t>
            </a:r>
          </a:p>
          <a:p>
            <a:endParaRPr lang="es-ES" sz="1200" dirty="0">
              <a:solidFill>
                <a:schemeClr val="accent6"/>
              </a:solidFill>
              <a:latin typeface="+mj-lt"/>
              <a:cs typeface="Arial" panose="020B0604020202020204" pitchFamily="34" charset="0"/>
            </a:endParaRPr>
          </a:p>
          <a:p>
            <a:r>
              <a:rPr lang="en-US" sz="1200" dirty="0" smtClean="0">
                <a:solidFill>
                  <a:schemeClr val="accent6"/>
                </a:solidFill>
                <a:latin typeface="+mj-lt"/>
              </a:rPr>
              <a:t>Matorral</a:t>
            </a:r>
          </a:p>
        </p:txBody>
      </p:sp>
      <p:sp>
        <p:nvSpPr>
          <p:cNvPr id="9" name="TextBox 8"/>
          <p:cNvSpPr txBox="1"/>
          <p:nvPr/>
        </p:nvSpPr>
        <p:spPr>
          <a:xfrm>
            <a:off x="6409860" y="3417294"/>
            <a:ext cx="997389" cy="297389"/>
          </a:xfrm>
          <a:prstGeom prst="rect">
            <a:avLst/>
          </a:prstGeom>
          <a:noFill/>
        </p:spPr>
        <p:txBody>
          <a:bodyPr wrap="none" rtlCol="0">
            <a:spAutoFit/>
          </a:bodyPr>
          <a:lstStyle/>
          <a:p>
            <a:pPr>
              <a:lnSpc>
                <a:spcPts val="1800"/>
              </a:lnSpc>
            </a:pPr>
            <a:r>
              <a:rPr lang="es-AR" sz="1200" b="1" dirty="0" smtClean="0">
                <a:solidFill>
                  <a:schemeClr val="accent6"/>
                </a:solidFill>
                <a:latin typeface="+mj-lt"/>
              </a:rPr>
              <a:t>Leyendas</a:t>
            </a:r>
            <a:endParaRPr lang="es-AR" sz="1200" b="1" dirty="0" smtClean="0">
              <a:solidFill>
                <a:schemeClr val="accent6"/>
              </a:solidFill>
              <a:latin typeface="+mj-lt"/>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319" y="918012"/>
            <a:ext cx="4602029" cy="5115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91642" y="230189"/>
            <a:ext cx="8442796" cy="684211"/>
          </a:xfrm>
        </p:spPr>
        <p:txBody>
          <a:bodyPr/>
          <a:lstStyle/>
          <a:p>
            <a:pPr eaLnBrk="1" hangingPunct="1">
              <a:defRPr/>
            </a:pPr>
            <a:r>
              <a:rPr dirty="0" smtClean="0"/>
              <a:t>India: Mapa de la cubierta forestal (2/2)</a:t>
            </a:r>
            <a:endParaRPr lang="es-ES" dirty="0"/>
          </a:p>
        </p:txBody>
      </p:sp>
      <p:pic>
        <p:nvPicPr>
          <p:cNvPr id="113670" name="Picture 2"/>
          <p:cNvPicPr>
            <a:picLocks noChangeAspect="1" noChangeArrowheads="1"/>
          </p:cNvPicPr>
          <p:nvPr/>
        </p:nvPicPr>
        <p:blipFill>
          <a:blip r:embed="rId3"/>
          <a:srcRect/>
          <a:stretch>
            <a:fillRect/>
          </a:stretch>
        </p:blipFill>
        <p:spPr bwMode="auto">
          <a:xfrm>
            <a:off x="8526150" y="3373692"/>
            <a:ext cx="511175" cy="1691933"/>
          </a:xfrm>
          <a:prstGeom prst="rect">
            <a:avLst/>
          </a:prstGeom>
          <a:noFill/>
          <a:ln w="9525">
            <a:noFill/>
            <a:miter lim="800000"/>
            <a:headEnd/>
            <a:tailEnd/>
          </a:ln>
        </p:spPr>
      </p:pic>
      <p:pic>
        <p:nvPicPr>
          <p:cNvPr id="113672" name="Picture 5" descr="http://www.fsi.org.in/images/interpretation.jpg"/>
          <p:cNvPicPr>
            <a:picLocks noChangeAspect="1" noChangeArrowheads="1"/>
          </p:cNvPicPr>
          <p:nvPr/>
        </p:nvPicPr>
        <p:blipFill>
          <a:blip r:embed="rId4"/>
          <a:srcRect/>
          <a:stretch>
            <a:fillRect/>
          </a:stretch>
        </p:blipFill>
        <p:spPr bwMode="auto">
          <a:xfrm>
            <a:off x="3562350" y="1063625"/>
            <a:ext cx="3540125" cy="4530725"/>
          </a:xfrm>
          <a:prstGeom prst="rect">
            <a:avLst/>
          </a:prstGeom>
          <a:noFill/>
          <a:ln w="9525">
            <a:noFill/>
            <a:miter lim="800000"/>
            <a:headEnd/>
            <a:tailEnd/>
          </a:ln>
        </p:spPr>
      </p:pic>
      <p:pic>
        <p:nvPicPr>
          <p:cNvPr id="113673" name="Picture 7" descr="http://www.fsi.org.in/images/interpretation.jpg"/>
          <p:cNvPicPr>
            <a:picLocks noChangeAspect="1" noChangeArrowheads="1"/>
          </p:cNvPicPr>
          <p:nvPr/>
        </p:nvPicPr>
        <p:blipFill>
          <a:blip r:embed="rId5"/>
          <a:srcRect/>
          <a:stretch>
            <a:fillRect/>
          </a:stretch>
        </p:blipFill>
        <p:spPr bwMode="auto">
          <a:xfrm>
            <a:off x="114300" y="1063625"/>
            <a:ext cx="3448050" cy="4530725"/>
          </a:xfrm>
          <a:prstGeom prst="rect">
            <a:avLst/>
          </a:prstGeom>
          <a:noFill/>
          <a:ln w="9525">
            <a:noFill/>
            <a:miter lim="800000"/>
            <a:headEnd/>
            <a:tailEnd/>
          </a:ln>
        </p:spPr>
      </p:pic>
      <p:sp>
        <p:nvSpPr>
          <p:cNvPr id="113674" name="TextBox 3"/>
          <p:cNvSpPr txBox="1">
            <a:spLocks noChangeArrowheads="1"/>
          </p:cNvSpPr>
          <p:nvPr/>
        </p:nvSpPr>
        <p:spPr bwMode="auto">
          <a:xfrm>
            <a:off x="7102475" y="1868488"/>
            <a:ext cx="1979614" cy="784830"/>
          </a:xfrm>
          <a:prstGeom prst="rect">
            <a:avLst/>
          </a:prstGeom>
          <a:noFill/>
          <a:ln w="9525">
            <a:noFill/>
            <a:miter lim="800000"/>
            <a:headEnd/>
            <a:tailEnd/>
          </a:ln>
        </p:spPr>
        <p:txBody>
          <a:bodyPr wrap="square">
            <a:spAutoFit/>
          </a:bodyPr>
          <a:lstStyle/>
          <a:p>
            <a:pPr>
              <a:lnSpc>
                <a:spcPts val="1800"/>
              </a:lnSpc>
            </a:pPr>
            <a:r>
              <a:rPr lang="es-ES" sz="1400" dirty="0" smtClean="0">
                <a:latin typeface="Verdana" pitchFamily="34" charset="0"/>
              </a:rPr>
              <a:t>Detalle del mapa </a:t>
            </a:r>
            <a:br>
              <a:rPr lang="es-ES" sz="1400" dirty="0" smtClean="0">
                <a:latin typeface="Verdana" pitchFamily="34" charset="0"/>
              </a:rPr>
            </a:br>
            <a:r>
              <a:rPr lang="es-ES" sz="1400" dirty="0" smtClean="0">
                <a:latin typeface="Verdana" pitchFamily="34" charset="0"/>
              </a:rPr>
              <a:t>de la cubierta forestal de India</a:t>
            </a:r>
            <a:endParaRPr lang="es-ES" sz="1400" dirty="0">
              <a:latin typeface="Verdana" pitchFamily="34" charset="0"/>
            </a:endParaRPr>
          </a:p>
        </p:txBody>
      </p:sp>
      <p:sp>
        <p:nvSpPr>
          <p:cNvPr id="3" name="TextBox 2"/>
          <p:cNvSpPr txBox="1"/>
          <p:nvPr/>
        </p:nvSpPr>
        <p:spPr>
          <a:xfrm>
            <a:off x="6927392" y="3447542"/>
            <a:ext cx="1759408" cy="1615827"/>
          </a:xfrm>
          <a:prstGeom prst="rect">
            <a:avLst/>
          </a:prstGeom>
          <a:noFill/>
        </p:spPr>
        <p:txBody>
          <a:bodyPr wrap="square" rtlCol="0">
            <a:spAutoFit/>
          </a:bodyPr>
          <a:lstStyle/>
          <a:p>
            <a:r>
              <a:rPr lang="es-AR" sz="1100" dirty="0" smtClean="0">
                <a:solidFill>
                  <a:schemeClr val="accent6"/>
                </a:solidFill>
                <a:latin typeface="+mj-lt"/>
              </a:rPr>
              <a:t>Bosque muy denso</a:t>
            </a:r>
          </a:p>
          <a:p>
            <a:endParaRPr lang="es-AR" sz="1100" dirty="0" smtClean="0">
              <a:solidFill>
                <a:schemeClr val="accent6"/>
              </a:solidFill>
              <a:latin typeface="+mj-lt"/>
              <a:cs typeface="Arial" panose="020B0604020202020204" pitchFamily="34" charset="0"/>
            </a:endParaRPr>
          </a:p>
          <a:p>
            <a:r>
              <a:rPr lang="es-AR" sz="1100" dirty="0" smtClean="0">
                <a:solidFill>
                  <a:schemeClr val="accent6"/>
                </a:solidFill>
                <a:latin typeface="+mj-lt"/>
              </a:rPr>
              <a:t>Bosque </a:t>
            </a:r>
            <a:r>
              <a:rPr lang="es-AR" sz="1100" dirty="0" err="1" smtClean="0">
                <a:solidFill>
                  <a:schemeClr val="accent6"/>
                </a:solidFill>
                <a:latin typeface="+mj-lt"/>
              </a:rPr>
              <a:t>mod</a:t>
            </a:r>
            <a:r>
              <a:rPr lang="es-AR" sz="1100" dirty="0" smtClean="0">
                <a:solidFill>
                  <a:schemeClr val="accent6"/>
                </a:solidFill>
                <a:latin typeface="+mj-lt"/>
              </a:rPr>
              <a:t>. denso</a:t>
            </a:r>
          </a:p>
          <a:p>
            <a:endParaRPr lang="es-AR" sz="1100" dirty="0" smtClean="0">
              <a:solidFill>
                <a:schemeClr val="accent6"/>
              </a:solidFill>
              <a:latin typeface="+mj-lt"/>
              <a:cs typeface="Arial" panose="020B0604020202020204" pitchFamily="34" charset="0"/>
            </a:endParaRPr>
          </a:p>
          <a:p>
            <a:r>
              <a:rPr lang="es-AR" sz="1100" dirty="0" smtClean="0">
                <a:solidFill>
                  <a:schemeClr val="accent6"/>
                </a:solidFill>
                <a:latin typeface="+mj-lt"/>
              </a:rPr>
              <a:t>Bosque abierto</a:t>
            </a:r>
          </a:p>
          <a:p>
            <a:endParaRPr lang="es-AR" sz="1100" dirty="0" smtClean="0">
              <a:solidFill>
                <a:schemeClr val="accent6"/>
              </a:solidFill>
              <a:latin typeface="+mj-lt"/>
              <a:cs typeface="Arial" panose="020B0604020202020204" pitchFamily="34" charset="0"/>
            </a:endParaRPr>
          </a:p>
          <a:p>
            <a:r>
              <a:rPr lang="es-AR" sz="1100" dirty="0" smtClean="0">
                <a:solidFill>
                  <a:schemeClr val="accent6"/>
                </a:solidFill>
                <a:latin typeface="+mj-lt"/>
              </a:rPr>
              <a:t>Matorral</a:t>
            </a:r>
          </a:p>
          <a:p>
            <a:endParaRPr lang="es-AR" sz="1100" dirty="0" smtClean="0">
              <a:solidFill>
                <a:schemeClr val="accent6"/>
              </a:solidFill>
              <a:latin typeface="+mj-lt"/>
              <a:cs typeface="Arial" panose="020B0604020202020204" pitchFamily="34" charset="0"/>
            </a:endParaRPr>
          </a:p>
          <a:p>
            <a:r>
              <a:rPr lang="es-AR" sz="1100" dirty="0" smtClean="0">
                <a:solidFill>
                  <a:schemeClr val="accent6"/>
                </a:solidFill>
                <a:latin typeface="+mj-lt"/>
              </a:rPr>
              <a:t>Área sin bosque</a:t>
            </a:r>
            <a:endParaRPr lang="es-AR" sz="1100" dirty="0" smtClean="0">
              <a:solidFill>
                <a:schemeClr val="accent6"/>
              </a:solidFill>
              <a:latin typeface="+mj-lt"/>
            </a:endParaRPr>
          </a:p>
        </p:txBody>
      </p:sp>
      <p:sp>
        <p:nvSpPr>
          <p:cNvPr id="4" name="TextBox 3"/>
          <p:cNvSpPr txBox="1"/>
          <p:nvPr/>
        </p:nvSpPr>
        <p:spPr>
          <a:xfrm>
            <a:off x="7277227" y="3036874"/>
            <a:ext cx="1058476" cy="297389"/>
          </a:xfrm>
          <a:prstGeom prst="rect">
            <a:avLst/>
          </a:prstGeom>
          <a:noFill/>
        </p:spPr>
        <p:txBody>
          <a:bodyPr wrap="square" rtlCol="0">
            <a:spAutoFit/>
          </a:bodyPr>
          <a:lstStyle/>
          <a:p>
            <a:pPr>
              <a:lnSpc>
                <a:spcPts val="1800"/>
              </a:lnSpc>
            </a:pPr>
            <a:r>
              <a:rPr lang="es-AR" sz="1200" b="1" dirty="0" smtClean="0">
                <a:solidFill>
                  <a:schemeClr val="accent6"/>
                </a:solidFill>
                <a:latin typeface="+mj-lt"/>
              </a:rPr>
              <a:t>Leyendas</a:t>
            </a:r>
            <a:endParaRPr lang="es-AR" sz="1200" b="1" dirty="0" smtClean="0">
              <a:solidFill>
                <a:schemeClr val="accent6"/>
              </a:solidFill>
              <a:latin typeface="+mj-lt"/>
            </a:endParaRPr>
          </a:p>
        </p:txBody>
      </p:sp>
      <p:sp>
        <p:nvSpPr>
          <p:cNvPr id="10" name="Rectangle 2"/>
          <p:cNvSpPr>
            <a:spLocks noChangeArrowheads="1"/>
          </p:cNvSpPr>
          <p:nvPr/>
        </p:nvSpPr>
        <p:spPr bwMode="auto">
          <a:xfrm>
            <a:off x="5130800" y="5548954"/>
            <a:ext cx="3890373" cy="307777"/>
          </a:xfrm>
          <a:prstGeom prst="rect">
            <a:avLst/>
          </a:prstGeom>
          <a:noFill/>
          <a:ln w="9525">
            <a:noFill/>
            <a:miter lim="800000"/>
            <a:headEnd/>
            <a:tailEnd/>
          </a:ln>
        </p:spPr>
        <p:txBody>
          <a:bodyPr wrap="square">
            <a:spAutoFit/>
          </a:bodyPr>
          <a:lstStyle/>
          <a:p>
            <a:r>
              <a:rPr lang="en-US" sz="1400" dirty="0"/>
              <a:t>Fuente: Sitio web </a:t>
            </a:r>
            <a:r>
              <a:rPr lang="en-US" sz="1400" dirty="0" smtClean="0"/>
              <a:t>del </a:t>
            </a:r>
            <a:r>
              <a:rPr lang="en-US" sz="1400" dirty="0" smtClean="0"/>
              <a:t>RFI (http</a:t>
            </a:r>
            <a:r>
              <a:rPr lang="en-US" sz="1400" dirty="0"/>
              <a:t>://www.fsi.org.in</a:t>
            </a:r>
            <a:r>
              <a:rPr lang="en-US" sz="1400" dirty="0" smtClean="0"/>
              <a:t>/).</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090612"/>
          </a:xfrm>
        </p:spPr>
        <p:txBody>
          <a:bodyPr/>
          <a:lstStyle/>
          <a:p>
            <a:pPr eaLnBrk="1" hangingPunct="1">
              <a:defRPr/>
            </a:pPr>
            <a:r>
              <a:rPr lang="es-ES" dirty="0" smtClean="0"/>
              <a:t>3. República Democrática del Congo: </a:t>
            </a:r>
            <a:r>
              <a:rPr lang="es-ES" sz="3200" dirty="0" smtClean="0"/>
              <a:t>Muestreo sistemático del CCI y la FAO</a:t>
            </a:r>
            <a:endParaRPr lang="es-ES" dirty="0"/>
          </a:p>
        </p:txBody>
      </p:sp>
      <p:sp>
        <p:nvSpPr>
          <p:cNvPr id="104452" name="Tijdelijke aanduiding voor tekst 2"/>
          <p:cNvSpPr>
            <a:spLocks noGrp="1"/>
          </p:cNvSpPr>
          <p:nvPr>
            <p:ph type="body" sz="quarter" idx="10"/>
          </p:nvPr>
        </p:nvSpPr>
        <p:spPr>
          <a:xfrm>
            <a:off x="283215" y="1471068"/>
            <a:ext cx="8521700" cy="4318000"/>
          </a:xfrm>
        </p:spPr>
        <p:txBody>
          <a:bodyPr/>
          <a:lstStyle/>
          <a:p>
            <a:r>
              <a:rPr lang="es-ES" sz="1800" dirty="0" smtClean="0"/>
              <a:t>Se utilizó un enfoque de muestreo sistemático con 267 </a:t>
            </a:r>
            <a:br>
              <a:rPr lang="es-ES" sz="1800" dirty="0" smtClean="0"/>
            </a:br>
            <a:r>
              <a:rPr lang="es-ES" sz="1800" dirty="0" smtClean="0"/>
              <a:t>(20 × 20 km</a:t>
            </a:r>
            <a:r>
              <a:rPr lang="es-ES" sz="1800" baseline="30000" dirty="0" smtClean="0"/>
              <a:t>2</a:t>
            </a:r>
            <a:r>
              <a:rPr lang="es-ES" sz="1800" dirty="0" smtClean="0"/>
              <a:t>) sitios de muestreo distribuidos a cada 0,5</a:t>
            </a:r>
            <a:r>
              <a:rPr lang="es-ES" sz="1800" baseline="30000" dirty="0" smtClean="0"/>
              <a:t>o</a:t>
            </a:r>
            <a:r>
              <a:rPr lang="es-ES" sz="1800" dirty="0" smtClean="0"/>
              <a:t>.</a:t>
            </a:r>
          </a:p>
          <a:p>
            <a:r>
              <a:rPr lang="es-ES" sz="1800" dirty="0" smtClean="0"/>
              <a:t>Para todos los sitios de muestreo se obtuvieron datos de Landsat con una resolución de 30 metros correspondientes a 1990, 2000 y 2005.</a:t>
            </a:r>
          </a:p>
          <a:p>
            <a:r>
              <a:rPr lang="es-ES" sz="1800" dirty="0" smtClean="0"/>
              <a:t>Las imágenes </a:t>
            </a:r>
            <a:r>
              <a:rPr lang="es-ES" sz="1800" dirty="0"/>
              <a:t>satelitales se analizaron con un enfoque basado en objetos (segmentación de varias fechas) con una base de datos de firma de cubierta terrestre y validación visual posterior.</a:t>
            </a:r>
          </a:p>
          <a:p>
            <a:r>
              <a:rPr lang="es-ES" sz="1800" dirty="0"/>
              <a:t>Los resultados están representados por una matriz de cambio </a:t>
            </a:r>
            <a:r>
              <a:rPr lang="es-ES" sz="1800" dirty="0" smtClean="0"/>
              <a:t>para cada sitio de muestra y permiten obtener la tasa de deforestación en todo el país con una exactitud estadística elevada (p. ej., tasa de deforestación anual de 2000-05 del 0,32 % ± 0,05 %).</a:t>
            </a:r>
          </a:p>
          <a:p>
            <a:endParaRPr lang="es-ES"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696912"/>
          </a:xfrm>
        </p:spPr>
        <p:txBody>
          <a:bodyPr/>
          <a:lstStyle/>
          <a:p>
            <a:r>
              <a:rPr lang="es-ES" dirty="0" smtClean="0"/>
              <a:t>Definición de "bosque degradado"</a:t>
            </a:r>
            <a:endParaRPr lang="es-ES" dirty="0"/>
          </a:p>
        </p:txBody>
      </p:sp>
      <p:pic>
        <p:nvPicPr>
          <p:cNvPr id="4" name="Picture 3"/>
          <p:cNvPicPr>
            <a:picLocks noChangeAspect="1"/>
          </p:cNvPicPr>
          <p:nvPr/>
        </p:nvPicPr>
        <p:blipFill rotWithShape="1">
          <a:blip r:embed="rId3"/>
          <a:srcRect l="18366" t="17543" r="9604" b="4427"/>
          <a:stretch/>
        </p:blipFill>
        <p:spPr bwMode="auto">
          <a:xfrm>
            <a:off x="747712" y="1200149"/>
            <a:ext cx="5131613" cy="4718685"/>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5879325" y="2319634"/>
            <a:ext cx="3219450" cy="2585323"/>
          </a:xfrm>
          <a:prstGeom prst="rect">
            <a:avLst/>
          </a:prstGeom>
        </p:spPr>
        <p:txBody>
          <a:bodyPr wrap="square">
            <a:spAutoFit/>
          </a:bodyPr>
          <a:lstStyle/>
          <a:p>
            <a:pPr lvl="0"/>
            <a:r>
              <a:rPr lang="es-ES" dirty="0" smtClean="0">
                <a:solidFill>
                  <a:srgbClr val="000000"/>
                </a:solidFill>
                <a:latin typeface="Verdana"/>
              </a:rPr>
              <a:t>Ejemplo de resultados </a:t>
            </a:r>
            <a:br>
              <a:rPr lang="es-ES" dirty="0" smtClean="0">
                <a:solidFill>
                  <a:srgbClr val="000000"/>
                </a:solidFill>
                <a:latin typeface="Verdana"/>
              </a:rPr>
            </a:br>
            <a:r>
              <a:rPr lang="es-ES" dirty="0" smtClean="0">
                <a:solidFill>
                  <a:srgbClr val="000000"/>
                </a:solidFill>
                <a:latin typeface="Verdana"/>
              </a:rPr>
              <a:t>de interpretación para una muestra en la cuenca del Congo</a:t>
            </a:r>
          </a:p>
          <a:p>
            <a:endParaRPr lang="es-ES" dirty="0" smtClean="0">
              <a:solidFill>
                <a:schemeClr val="accent6"/>
              </a:solidFill>
              <a:latin typeface="+mj-lt"/>
            </a:endParaRPr>
          </a:p>
          <a:p>
            <a:endParaRPr lang="es-ES" dirty="0" smtClean="0">
              <a:solidFill>
                <a:schemeClr val="accent6"/>
              </a:solidFill>
              <a:latin typeface="+mj-lt"/>
            </a:endParaRPr>
          </a:p>
          <a:p>
            <a:r>
              <a:rPr lang="es-ES" dirty="0" smtClean="0">
                <a:solidFill>
                  <a:schemeClr val="accent6"/>
                </a:solidFill>
                <a:latin typeface="+mj-lt"/>
              </a:rPr>
              <a:t>Fuente: </a:t>
            </a:r>
            <a:r>
              <a:rPr lang="es-ES" i="1" dirty="0" err="1" smtClean="0">
                <a:solidFill>
                  <a:schemeClr val="accent6"/>
                </a:solidFill>
                <a:latin typeface="+mj-lt"/>
              </a:rPr>
              <a:t>Sourcebook</a:t>
            </a:r>
            <a:r>
              <a:rPr lang="es-ES" i="1" dirty="0" smtClean="0">
                <a:solidFill>
                  <a:schemeClr val="accent6"/>
                </a:solidFill>
                <a:latin typeface="+mj-lt"/>
              </a:rPr>
              <a:t> </a:t>
            </a:r>
            <a:r>
              <a:rPr lang="es-ES" dirty="0" smtClean="0">
                <a:solidFill>
                  <a:schemeClr val="accent6"/>
                </a:solidFill>
                <a:latin typeface="+mj-lt"/>
              </a:rPr>
              <a:t>(</a:t>
            </a:r>
            <a:r>
              <a:rPr lang="es-ES" dirty="0" err="1" smtClean="0">
                <a:solidFill>
                  <a:schemeClr val="accent6"/>
                </a:solidFill>
                <a:latin typeface="+mj-lt"/>
              </a:rPr>
              <a:t>GOFC</a:t>
            </a:r>
            <a:r>
              <a:rPr lang="es-ES" dirty="0" smtClean="0">
                <a:solidFill>
                  <a:schemeClr val="accent6"/>
                </a:solidFill>
                <a:latin typeface="+mj-lt"/>
              </a:rPr>
              <a:t>-GOLD, 2014), recuadro 3.2.2. </a:t>
            </a:r>
            <a:endParaRPr lang="es-ES" dirty="0">
              <a:solidFill>
                <a:schemeClr val="accent6"/>
              </a:solidFill>
              <a:latin typeface="+mj-lt"/>
            </a:endParaRPr>
          </a:p>
        </p:txBody>
      </p:sp>
    </p:spTree>
    <p:extLst>
      <p:ext uri="{BB962C8B-B14F-4D97-AF65-F5344CB8AC3E}">
        <p14:creationId xmlns:p14="http://schemas.microsoft.com/office/powerpoint/2010/main" val="1251955418"/>
      </p:ext>
    </p:extLst>
  </p:cSld>
  <p:clrMapOvr>
    <a:masterClrMapping/>
  </p:clrMapOvr>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19560</TotalTime>
  <Words>2807</Words>
  <Application>Microsoft Office PowerPoint</Application>
  <PresentationFormat>Presentación en pantalla (4:3)</PresentationFormat>
  <Paragraphs>195</Paragraphs>
  <Slides>14</Slides>
  <Notes>9</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Wageningen UR</vt:lpstr>
      <vt:lpstr>Módulo 2.1: Seguimiento de los datos de actividad  en los bosques con detección remota</vt:lpstr>
      <vt:lpstr>Ejemplos de países</vt:lpstr>
      <vt:lpstr>1. Brasil: Programa de seguimiento PRODES</vt:lpstr>
      <vt:lpstr>Brasil: Mapeo de deforestación anual  del PRODES</vt:lpstr>
      <vt:lpstr>2. India: Relevamiento Forestal de India (RFI)</vt:lpstr>
      <vt:lpstr>India: Mapa de la cubierta forestal (1/2)</vt:lpstr>
      <vt:lpstr>India: Mapa de la cubierta forestal (2/2)</vt:lpstr>
      <vt:lpstr>3. República Democrática del Congo: Muestreo sistemático del CCI y la FAO</vt:lpstr>
      <vt:lpstr>Definición de "bosque degradado"</vt:lpstr>
      <vt:lpstr>República Democrática del Congo: Resultados de la deforestación</vt:lpstr>
      <vt:lpstr>Módulos de consulta recomendados</vt:lpstr>
      <vt:lpstr>Bibliografía</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admin</cp:lastModifiedBy>
  <cp:revision>1011</cp:revision>
  <dcterms:created xsi:type="dcterms:W3CDTF">2011-09-29T08:30:03Z</dcterms:created>
  <dcterms:modified xsi:type="dcterms:W3CDTF">2015-07-02T00:36:17Z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